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88"/>
  </p:notesMasterIdLst>
  <p:handoutMasterIdLst>
    <p:handoutMasterId r:id="rId89"/>
  </p:handoutMasterIdLst>
  <p:sldIdLst>
    <p:sldId id="256" r:id="rId3"/>
    <p:sldId id="258" r:id="rId4"/>
    <p:sldId id="257" r:id="rId5"/>
    <p:sldId id="260" r:id="rId6"/>
    <p:sldId id="263" r:id="rId7"/>
    <p:sldId id="265" r:id="rId8"/>
    <p:sldId id="264" r:id="rId9"/>
    <p:sldId id="266" r:id="rId10"/>
    <p:sldId id="267" r:id="rId11"/>
    <p:sldId id="261" r:id="rId12"/>
    <p:sldId id="268" r:id="rId13"/>
    <p:sldId id="269" r:id="rId14"/>
    <p:sldId id="270" r:id="rId15"/>
    <p:sldId id="26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3" r:id="rId25"/>
    <p:sldId id="272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08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4" r:id="rId78"/>
    <p:sldId id="333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12192000" cy="6858000"/>
  <p:notesSz cx="6858000" cy="9144000"/>
  <p:custDataLst>
    <p:tags r:id="rId9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gs" Target="tags/tag1.xml"/><Relationship Id="rId95" Type="http://schemas.microsoft.com/office/2015/10/relationships/revisionInfo" Target="revisionInfo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C5F55-D899-4D7D-A055-44CC8044BE58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C98C18-CCCA-44E5-A4D9-A6754C197C35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@</a:t>
          </a:r>
          <a:r>
            <a:rPr lang="en-US" sz="1800" b="1" dirty="0" err="1">
              <a:solidFill>
                <a:schemeClr val="tx1"/>
              </a:solidFill>
            </a:rPr>
            <a:t>SQLSoldier</a:t>
          </a:r>
          <a:endParaRPr lang="en-US" sz="1800" b="1" dirty="0">
            <a:solidFill>
              <a:schemeClr val="tx1"/>
            </a:solidFill>
          </a:endParaRPr>
        </a:p>
      </dgm:t>
    </dgm:pt>
    <dgm:pt modelId="{9FCFBDF9-AA48-43D1-B265-4F34B4AA006F}" type="parTrans" cxnId="{457B6A4C-F2B4-4B3A-B93A-39D711EA68C3}">
      <dgm:prSet/>
      <dgm:spPr/>
      <dgm:t>
        <a:bodyPr/>
        <a:lstStyle/>
        <a:p>
          <a:endParaRPr lang="en-US"/>
        </a:p>
      </dgm:t>
    </dgm:pt>
    <dgm:pt modelId="{772D0CF2-3493-4426-8AFD-47472FD416B9}" type="sibTrans" cxnId="{457B6A4C-F2B4-4B3A-B93A-39D711EA68C3}">
      <dgm:prSet/>
      <dgm:spPr>
        <a:blipFill dpi="0" rotWithShape="1">
          <a:blip xmlns:r="http://schemas.openxmlformats.org/officeDocument/2006/relationships" r:embed="rId1"/>
          <a:srcRect/>
          <a:stretch>
            <a:fillRect l="-108" t="-102" r="-108" b="-102"/>
          </a:stretch>
        </a:blipFill>
      </dgm:spPr>
      <dgm:t>
        <a:bodyPr/>
        <a:lstStyle/>
        <a:p>
          <a:endParaRPr lang="en-US"/>
        </a:p>
      </dgm:t>
    </dgm:pt>
    <dgm:pt modelId="{B8C51752-B171-4BFA-A9BA-7BB74DD07D67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Database Engineer</a:t>
          </a:r>
        </a:p>
      </dgm:t>
    </dgm:pt>
    <dgm:pt modelId="{382803CB-B78F-4BD4-9541-FA2661C9E60A}" type="parTrans" cxnId="{2A8B723C-22AB-4DC2-B430-3E32D0038946}">
      <dgm:prSet/>
      <dgm:spPr/>
      <dgm:t>
        <a:bodyPr/>
        <a:lstStyle/>
        <a:p>
          <a:endParaRPr lang="en-US"/>
        </a:p>
      </dgm:t>
    </dgm:pt>
    <dgm:pt modelId="{CF2EAF1A-83F7-4688-AAD4-49D3A1604A99}" type="sibTrans" cxnId="{2A8B723C-22AB-4DC2-B430-3E32D0038946}">
      <dgm:prSet/>
      <dgm:spPr>
        <a:blipFill dpi="0" rotWithShape="1">
          <a:blip xmlns:r="http://schemas.openxmlformats.org/officeDocument/2006/relationships" r:embed="rId2"/>
          <a:srcRect/>
          <a:stretch>
            <a:fillRect t="1000" b="-3000"/>
          </a:stretch>
        </a:blipFill>
      </dgm:spPr>
      <dgm:t>
        <a:bodyPr/>
        <a:lstStyle/>
        <a:p>
          <a:endParaRPr lang="en-US"/>
        </a:p>
      </dgm:t>
    </dgm:pt>
    <dgm:pt modelId="{782EA285-B5E7-4801-B3CD-A403910EBDAA}">
      <dgm:prSet phldrT="[Text]" custT="1"/>
      <dgm:spPr/>
      <dgm:t>
        <a:bodyPr/>
        <a:lstStyle/>
        <a:p>
          <a:r>
            <a:rPr lang="en-US" sz="1400" b="1" dirty="0" err="1"/>
            <a:t>BlueMountain</a:t>
          </a:r>
          <a:r>
            <a:rPr lang="en-US" sz="1400" b="1" dirty="0"/>
            <a:t> Capital Management</a:t>
          </a:r>
        </a:p>
      </dgm:t>
    </dgm:pt>
    <dgm:pt modelId="{3FE6DC8B-EC9C-4613-AC22-EF446636D27D}" type="parTrans" cxnId="{8522BEE2-58EF-4759-95E4-883998ECB3A2}">
      <dgm:prSet custT="1"/>
      <dgm:spPr/>
      <dgm:t>
        <a:bodyPr/>
        <a:lstStyle/>
        <a:p>
          <a:endParaRPr lang="en-US" sz="1400" b="1" dirty="0"/>
        </a:p>
      </dgm:t>
    </dgm:pt>
    <dgm:pt modelId="{7A3154B2-A0B4-4F61-B2B0-30FC5F5363BC}" type="sibTrans" cxnId="{8522BEE2-58EF-4759-95E4-883998ECB3A2}">
      <dgm:prSet custT="1"/>
      <dgm:spPr/>
      <dgm:t>
        <a:bodyPr/>
        <a:lstStyle/>
        <a:p>
          <a:endParaRPr lang="en-US" sz="1400" b="1" dirty="0"/>
        </a:p>
      </dgm:t>
    </dgm:pt>
    <dgm:pt modelId="{302008C3-F250-4752-A92F-FFA1C32AB00C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PASS Security Virtual Chapter</a:t>
          </a:r>
        </a:p>
      </dgm:t>
    </dgm:pt>
    <dgm:pt modelId="{A0E1EF58-DC82-40D2-B988-2B5CF1256CEF}" type="parTrans" cxnId="{66A3D9F0-C1BA-4250-8385-54061CDA0F9F}">
      <dgm:prSet/>
      <dgm:spPr/>
      <dgm:t>
        <a:bodyPr/>
        <a:lstStyle/>
        <a:p>
          <a:endParaRPr lang="en-US"/>
        </a:p>
      </dgm:t>
    </dgm:pt>
    <dgm:pt modelId="{CE5E2438-578B-451E-AD1C-3FEE4FA48D6C}" type="sibTrans" cxnId="{66A3D9F0-C1BA-4250-8385-54061CDA0F9F}">
      <dgm:prSet/>
      <dgm:spPr>
        <a:blipFill dpi="0" rotWithShape="1">
          <a:blip xmlns:r="http://schemas.openxmlformats.org/officeDocument/2006/relationships" r:embed="rId3"/>
          <a:srcRect/>
          <a:stretch>
            <a:fillRect l="-33555" t="-5715" r="-33555" b="-61433"/>
          </a:stretch>
        </a:blipFill>
      </dgm:spPr>
      <dgm:t>
        <a:bodyPr/>
        <a:lstStyle/>
        <a:p>
          <a:endParaRPr lang="en-US"/>
        </a:p>
      </dgm:t>
    </dgm:pt>
    <dgm:pt modelId="{160E1A35-3DBF-4D81-9098-5279B08AA50A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http://security.sqlpass.org</a:t>
          </a:r>
        </a:p>
      </dgm:t>
    </dgm:pt>
    <dgm:pt modelId="{60B44EFC-5CE9-41EB-AC41-D1AC9620F49A}" type="parTrans" cxnId="{7FE4500E-E95C-4880-A5DF-D53E641F90F9}">
      <dgm:prSet custT="1"/>
      <dgm:spPr/>
      <dgm:t>
        <a:bodyPr/>
        <a:lstStyle/>
        <a:p>
          <a:endParaRPr lang="en-US" sz="1400" dirty="0"/>
        </a:p>
      </dgm:t>
    </dgm:pt>
    <dgm:pt modelId="{E67D0222-C37D-4099-A356-CDE487A260A3}" type="sibTrans" cxnId="{7FE4500E-E95C-4880-A5DF-D53E641F90F9}">
      <dgm:prSet custT="1"/>
      <dgm:spPr/>
      <dgm:t>
        <a:bodyPr/>
        <a:lstStyle/>
        <a:p>
          <a:endParaRPr lang="en-US" sz="1400" dirty="0"/>
        </a:p>
      </dgm:t>
    </dgm:pt>
    <dgm:pt modelId="{5C44C1CB-1013-4431-80CB-9703155214A2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Robert L Davis</a:t>
          </a:r>
        </a:p>
      </dgm:t>
    </dgm:pt>
    <dgm:pt modelId="{2B359B14-A077-4AA3-862D-F863A439DB63}" type="parTrans" cxnId="{9A1453BB-427E-4E03-8EA7-78AD4602D7A6}">
      <dgm:prSet/>
      <dgm:spPr/>
      <dgm:t>
        <a:bodyPr/>
        <a:lstStyle/>
        <a:p>
          <a:endParaRPr lang="en-US"/>
        </a:p>
      </dgm:t>
    </dgm:pt>
    <dgm:pt modelId="{893C9F0A-400E-40B3-80F9-507E604FD5A9}" type="sibTrans" cxnId="{9A1453BB-427E-4E03-8EA7-78AD4602D7A6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8E73675-ED18-4CE3-8D0F-3710B1CAB4B8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Microsoft Certified Master</a:t>
          </a:r>
        </a:p>
      </dgm:t>
    </dgm:pt>
    <dgm:pt modelId="{3128C3E0-0D37-48C5-BED5-81EAEFBCA2BB}" type="parTrans" cxnId="{6338BF48-2B83-46A5-8E0F-65B97E6EB5AF}">
      <dgm:prSet custT="1"/>
      <dgm:spPr/>
      <dgm:t>
        <a:bodyPr/>
        <a:lstStyle/>
        <a:p>
          <a:endParaRPr lang="en-US" sz="1400" dirty="0"/>
        </a:p>
      </dgm:t>
    </dgm:pt>
    <dgm:pt modelId="{FDDA0B86-0EAF-4F52-8B61-FF674F160518}" type="sibTrans" cxnId="{6338BF48-2B83-46A5-8E0F-65B97E6EB5AF}">
      <dgm:prSet custT="1"/>
      <dgm:spPr/>
      <dgm:t>
        <a:bodyPr/>
        <a:lstStyle/>
        <a:p>
          <a:endParaRPr lang="en-US" sz="1600" dirty="0"/>
        </a:p>
      </dgm:t>
    </dgm:pt>
    <dgm:pt modelId="{9D839D79-F8E1-42AD-92B1-478BC9D6403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Data Platform MVP</a:t>
          </a:r>
        </a:p>
      </dgm:t>
    </dgm:pt>
    <dgm:pt modelId="{AD138C6B-9B2C-48D1-BECC-7BAB7517FFA6}" type="parTrans" cxnId="{FEF765E2-BAC6-468A-B193-0C71EE74E7A0}">
      <dgm:prSet custT="1"/>
      <dgm:spPr/>
      <dgm:t>
        <a:bodyPr/>
        <a:lstStyle/>
        <a:p>
          <a:endParaRPr lang="en-US" sz="1400" dirty="0"/>
        </a:p>
      </dgm:t>
    </dgm:pt>
    <dgm:pt modelId="{1FB48431-C0BE-4E96-B4DF-9C8017C6AECA}" type="sibTrans" cxnId="{FEF765E2-BAC6-468A-B193-0C71EE74E7A0}">
      <dgm:prSet/>
      <dgm:spPr/>
      <dgm:t>
        <a:bodyPr/>
        <a:lstStyle/>
        <a:p>
          <a:endParaRPr lang="en-US"/>
        </a:p>
      </dgm:t>
    </dgm:pt>
    <dgm:pt modelId="{151E138E-3086-400F-B375-54DF4157B3C7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Volunteers needed</a:t>
          </a:r>
        </a:p>
      </dgm:t>
    </dgm:pt>
    <dgm:pt modelId="{9BEADB40-F7C2-40EC-9AB0-CF5F948C95EB}" type="parTrans" cxnId="{0798D317-6F3C-4D25-A1DC-DFB961C76292}">
      <dgm:prSet custT="1"/>
      <dgm:spPr/>
      <dgm:t>
        <a:bodyPr/>
        <a:lstStyle/>
        <a:p>
          <a:endParaRPr lang="en-US" sz="1400" dirty="0"/>
        </a:p>
      </dgm:t>
    </dgm:pt>
    <dgm:pt modelId="{1981DD5F-0BD3-4DD8-BB38-E94FA6DDFFF7}" type="sibTrans" cxnId="{0798D317-6F3C-4D25-A1DC-DFB961C76292}">
      <dgm:prSet/>
      <dgm:spPr/>
      <dgm:t>
        <a:bodyPr/>
        <a:lstStyle/>
        <a:p>
          <a:endParaRPr lang="en-US"/>
        </a:p>
      </dgm:t>
    </dgm:pt>
    <dgm:pt modelId="{ED0831E6-819C-4CF5-8B80-D976A9DA1396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www.sqlsoldier.com</a:t>
          </a:r>
        </a:p>
      </dgm:t>
    </dgm:pt>
    <dgm:pt modelId="{B991919E-CB57-46F5-8ABE-BA5E0F0DFBC1}" type="parTrans" cxnId="{8EC92840-3EE0-4272-9FD4-731B68C125AE}">
      <dgm:prSet custT="1"/>
      <dgm:spPr/>
      <dgm:t>
        <a:bodyPr/>
        <a:lstStyle/>
        <a:p>
          <a:endParaRPr lang="en-US" sz="1400" dirty="0"/>
        </a:p>
      </dgm:t>
    </dgm:pt>
    <dgm:pt modelId="{FA864A66-1671-4980-AC02-5002871E0227}" type="sibTrans" cxnId="{8EC92840-3EE0-4272-9FD4-731B68C125AE}">
      <dgm:prSet custT="1"/>
      <dgm:spPr/>
      <dgm:t>
        <a:bodyPr/>
        <a:lstStyle/>
        <a:p>
          <a:endParaRPr lang="en-US" sz="1400" dirty="0"/>
        </a:p>
      </dgm:t>
    </dgm:pt>
    <dgm:pt modelId="{4FB83BB1-FE65-4F06-A886-D63B86D3EDEB}">
      <dgm:prSet phldrT="[Text]" custT="1"/>
      <dgm:spPr/>
      <dgm:t>
        <a:bodyPr/>
        <a:lstStyle/>
        <a:p>
          <a:r>
            <a:rPr lang="en-US" sz="1400" b="1" dirty="0"/>
            <a:t>16+ years working with SQL Server</a:t>
          </a:r>
        </a:p>
      </dgm:t>
    </dgm:pt>
    <dgm:pt modelId="{C2920B6E-6B3C-4C0C-A0D6-D54AF0DD4434}" type="parTrans" cxnId="{96A597CA-06A1-427E-AC05-E3BE94EC23B0}">
      <dgm:prSet custT="1"/>
      <dgm:spPr/>
      <dgm:t>
        <a:bodyPr/>
        <a:lstStyle/>
        <a:p>
          <a:endParaRPr lang="en-US" sz="1400" b="1" dirty="0"/>
        </a:p>
      </dgm:t>
    </dgm:pt>
    <dgm:pt modelId="{C40E38D3-8424-4227-B0BF-D07DD6D0CAB5}" type="sibTrans" cxnId="{96A597CA-06A1-427E-AC05-E3BE94EC23B0}">
      <dgm:prSet/>
      <dgm:spPr/>
      <dgm:t>
        <a:bodyPr/>
        <a:lstStyle/>
        <a:p>
          <a:endParaRPr lang="en-US"/>
        </a:p>
      </dgm:t>
    </dgm:pt>
    <dgm:pt modelId="{E9C15F5E-15F5-4A07-A27B-BC78FC9F1289}" type="pres">
      <dgm:prSet presAssocID="{ABEC5F55-D899-4D7D-A055-44CC8044BE5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8786444A-41B3-44A1-837C-51E11E6D4FFD}" type="pres">
      <dgm:prSet presAssocID="{5C44C1CB-1013-4431-80CB-9703155214A2}" presName="parent_text_1" presStyleLbl="revTx" presStyleIdx="0" presStyleCnt="4" custLinFactNeighborY="-2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340F-06BE-44C4-AA2E-65236A75B953}" type="pres">
      <dgm:prSet presAssocID="{5C44C1CB-1013-4431-80CB-9703155214A2}" presName="image_accent_1" presStyleCnt="0"/>
      <dgm:spPr/>
    </dgm:pt>
    <dgm:pt modelId="{CA2463A1-E20B-4EC3-99A5-C10A9CABECAE}" type="pres">
      <dgm:prSet presAssocID="{5C44C1CB-1013-4431-80CB-9703155214A2}" presName="imageAccentRepeatNode" presStyleLbl="alignNode1" presStyleIdx="0" presStyleCnt="8" custLinFactNeighborX="-16040" custLinFactNeighborY="-1004"/>
      <dgm:spPr/>
    </dgm:pt>
    <dgm:pt modelId="{5220E032-4EF5-4EAD-ACA1-10F0F29928EC}" type="pres">
      <dgm:prSet presAssocID="{5C44C1CB-1013-4431-80CB-9703155214A2}" presName="accent_1" presStyleLbl="alignNode1" presStyleIdx="1" presStyleCnt="8" custLinFactNeighborX="-53958" custLinFactNeighborY="-3384"/>
      <dgm:spPr/>
    </dgm:pt>
    <dgm:pt modelId="{9A4BA27F-ED9D-4B03-82D8-D6355A7BEC57}" type="pres">
      <dgm:prSet presAssocID="{893C9F0A-400E-40B3-80F9-507E604FD5A9}" presName="image_1" presStyleCnt="0"/>
      <dgm:spPr/>
    </dgm:pt>
    <dgm:pt modelId="{CA3507BB-99F4-4CC7-8E86-FF0C5EF1480F}" type="pres">
      <dgm:prSet presAssocID="{893C9F0A-400E-40B3-80F9-507E604FD5A9}" presName="imageRepeatNode" presStyleLbl="fgImgPlace1" presStyleIdx="0" presStyleCnt="4" custLinFactNeighborX="-17354" custLinFactNeighborY="-1088"/>
      <dgm:spPr/>
      <dgm:t>
        <a:bodyPr/>
        <a:lstStyle/>
        <a:p>
          <a:endParaRPr lang="en-US"/>
        </a:p>
      </dgm:t>
    </dgm:pt>
    <dgm:pt modelId="{64574821-0014-4C95-8434-1A755C2E48AD}" type="pres">
      <dgm:prSet presAssocID="{46C98C18-CCCA-44E5-A4D9-A6754C197C35}" presName="parent_text_2" presStyleLbl="revTx" presStyleIdx="1" presStyleCnt="4" custScaleX="123434" custLinFactNeighborX="-2415" custLinFactNeighborY="-11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171AA-CCE7-498A-A184-51D1BE0686E6}" type="pres">
      <dgm:prSet presAssocID="{46C98C18-CCCA-44E5-A4D9-A6754C197C35}" presName="image_accent_2" presStyleCnt="0"/>
      <dgm:spPr/>
    </dgm:pt>
    <dgm:pt modelId="{CB94131F-C1E1-435F-856E-F8E7126EFCF8}" type="pres">
      <dgm:prSet presAssocID="{46C98C18-CCCA-44E5-A4D9-A6754C197C35}" presName="imageAccentRepeatNode" presStyleLbl="alignNode1" presStyleIdx="2" presStyleCnt="8" custLinFactNeighborX="-30611" custLinFactNeighborY="-1920"/>
      <dgm:spPr/>
    </dgm:pt>
    <dgm:pt modelId="{113DA98D-73C9-426E-9CEA-E231E32D75F9}" type="pres">
      <dgm:prSet presAssocID="{772D0CF2-3493-4426-8AFD-47472FD416B9}" presName="image_2" presStyleCnt="0"/>
      <dgm:spPr/>
    </dgm:pt>
    <dgm:pt modelId="{1129921B-836A-4CCC-842C-52F83E3082D2}" type="pres">
      <dgm:prSet presAssocID="{772D0CF2-3493-4426-8AFD-47472FD416B9}" presName="imageRepeatNode" presStyleLbl="fgImgPlace1" presStyleIdx="1" presStyleCnt="4" custLinFactNeighborX="-34720" custLinFactNeighborY="-2176"/>
      <dgm:spPr/>
      <dgm:t>
        <a:bodyPr/>
        <a:lstStyle/>
        <a:p>
          <a:endParaRPr lang="en-US"/>
        </a:p>
      </dgm:t>
    </dgm:pt>
    <dgm:pt modelId="{EBF511EE-02AA-4CEF-A1CB-5F7CC9DA0F11}" type="pres">
      <dgm:prSet presAssocID="{B8C51752-B171-4BFA-A9BA-7BB74DD07D67}" presName="image_accent_3" presStyleCnt="0"/>
      <dgm:spPr/>
    </dgm:pt>
    <dgm:pt modelId="{BB52CFEB-5813-43A6-B43A-C0CBA235D28D}" type="pres">
      <dgm:prSet presAssocID="{B8C51752-B171-4BFA-A9BA-7BB74DD07D67}" presName="imageAccentRepeatNode" presStyleLbl="alignNode1" presStyleIdx="3" presStyleCnt="8" custLinFactNeighborX="-23886" custLinFactNeighborY="-1498"/>
      <dgm:spPr>
        <a:solidFill>
          <a:schemeClr val="bg1"/>
        </a:solidFill>
      </dgm:spPr>
    </dgm:pt>
    <dgm:pt modelId="{0BA7AF74-F6D3-41E1-B820-D3E38455F262}" type="pres">
      <dgm:prSet presAssocID="{B8C51752-B171-4BFA-A9BA-7BB74DD07D67}" presName="parent_text_3" presStyleLbl="revTx" presStyleIdx="2" presStyleCnt="4" custScaleX="151885" custLinFactNeighborX="9042" custLinFactNeighborY="-1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98DD5-3732-4524-8527-640ABE7E9DCA}" type="pres">
      <dgm:prSet presAssocID="{B8C51752-B171-4BFA-A9BA-7BB74DD07D67}" presName="accent_2" presStyleLbl="alignNode1" presStyleIdx="4" presStyleCnt="8" custLinFactNeighborX="-72936" custLinFactNeighborY="-4572"/>
      <dgm:spPr/>
    </dgm:pt>
    <dgm:pt modelId="{53F15720-EA47-4A47-A9A2-DE69DD57DDE0}" type="pres">
      <dgm:prSet presAssocID="{B8C51752-B171-4BFA-A9BA-7BB74DD07D67}" presName="accent_3" presStyleLbl="alignNode1" presStyleIdx="5" presStyleCnt="8" custLinFactX="-45884" custLinFactNeighborX="-100000" custLinFactNeighborY="-4566"/>
      <dgm:spPr/>
    </dgm:pt>
    <dgm:pt modelId="{9D4BA1B4-FA88-4776-B62B-25ADB28EBA42}" type="pres">
      <dgm:prSet presAssocID="{CF2EAF1A-83F7-4688-AAD4-49D3A1604A99}" presName="image_3" presStyleCnt="0"/>
      <dgm:spPr/>
    </dgm:pt>
    <dgm:pt modelId="{E0394DD6-02C6-4AEB-8A64-05DA573ADDDA}" type="pres">
      <dgm:prSet presAssocID="{CF2EAF1A-83F7-4688-AAD4-49D3A1604A99}" presName="imageRepeatNode" presStyleLbl="fgImgPlace1" presStyleIdx="2" presStyleCnt="4" custScaleX="101400" custScaleY="94038" custLinFactNeighborX="-27649" custLinFactNeighborY="-3316"/>
      <dgm:spPr/>
      <dgm:t>
        <a:bodyPr/>
        <a:lstStyle/>
        <a:p>
          <a:endParaRPr lang="en-US"/>
        </a:p>
      </dgm:t>
    </dgm:pt>
    <dgm:pt modelId="{BBA6950D-E41F-4725-877E-06804F0DBC64}" type="pres">
      <dgm:prSet presAssocID="{302008C3-F250-4752-A92F-FFA1C32AB00C}" presName="image_accent_4" presStyleCnt="0"/>
      <dgm:spPr/>
    </dgm:pt>
    <dgm:pt modelId="{F2AEA885-2BA5-4EE6-AAE8-A0B54C40B818}" type="pres">
      <dgm:prSet presAssocID="{302008C3-F250-4752-A92F-FFA1C32AB00C}" presName="imageAccentRepeatNode" presStyleLbl="alignNode1" presStyleIdx="6" presStyleCnt="8" custLinFactNeighborX="-34088" custLinFactNeighborY="-2136"/>
      <dgm:spPr/>
    </dgm:pt>
    <dgm:pt modelId="{6AD58428-CC3C-4BE8-8B54-3F846E695F2F}" type="pres">
      <dgm:prSet presAssocID="{302008C3-F250-4752-A92F-FFA1C32AB00C}" presName="parent_text_4" presStyleLbl="revTx" presStyleIdx="3" presStyleCnt="4" custScaleX="132917" custLinFactNeighborX="4257" custLinFactNeighborY="-9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31FA-0DE0-4A63-98E6-2AC193C4D336}" type="pres">
      <dgm:prSet presAssocID="{302008C3-F250-4752-A92F-FFA1C32AB00C}" presName="accent_4" presStyleLbl="alignNode1" presStyleIdx="7" presStyleCnt="8" custLinFactX="-72353" custLinFactY="-200000" custLinFactNeighborX="-100000" custLinFactNeighborY="-23182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A7B12A-FFA2-4266-80BA-BADA74D3004C}" type="pres">
      <dgm:prSet presAssocID="{CE5E2438-578B-451E-AD1C-3FEE4FA48D6C}" presName="image_4" presStyleCnt="0"/>
      <dgm:spPr/>
    </dgm:pt>
    <dgm:pt modelId="{928ADEB8-7A8A-4981-9802-27048F89B08F}" type="pres">
      <dgm:prSet presAssocID="{CE5E2438-578B-451E-AD1C-3FEE4FA48D6C}" presName="imageRepeatNode" presStyleLbl="fgImgPlace1" presStyleIdx="3" presStyleCnt="4" custLinFactNeighborX="-38600" custLinFactNeighborY="-2420"/>
      <dgm:spPr/>
      <dgm:t>
        <a:bodyPr/>
        <a:lstStyle/>
        <a:p>
          <a:endParaRPr lang="en-US"/>
        </a:p>
      </dgm:t>
    </dgm:pt>
  </dgm:ptLst>
  <dgm:cxnLst>
    <dgm:cxn modelId="{2FF43A9A-258F-412E-8E6D-36F8CED5BE40}" type="presOf" srcId="{151E138E-3086-400F-B375-54DF4157B3C7}" destId="{6AD58428-CC3C-4BE8-8B54-3F846E695F2F}" srcOrd="0" destOrd="5" presId="urn:microsoft.com/office/officeart/2008/layout/BubblePictureList"/>
    <dgm:cxn modelId="{D79734F9-F35E-4520-80EB-41017F4B3BA6}" type="presOf" srcId="{9BEADB40-F7C2-40EC-9AB0-CF5F948C95EB}" destId="{6AD58428-CC3C-4BE8-8B54-3F846E695F2F}" srcOrd="0" destOrd="4" presId="urn:microsoft.com/office/officeart/2008/layout/BubblePictureList"/>
    <dgm:cxn modelId="{66A3D9F0-C1BA-4250-8385-54061CDA0F9F}" srcId="{ABEC5F55-D899-4D7D-A055-44CC8044BE58}" destId="{302008C3-F250-4752-A92F-FFA1C32AB00C}" srcOrd="3" destOrd="0" parTransId="{A0E1EF58-DC82-40D2-B988-2B5CF1256CEF}" sibTransId="{CE5E2438-578B-451E-AD1C-3FEE4FA48D6C}"/>
    <dgm:cxn modelId="{7FE4500E-E95C-4880-A5DF-D53E641F90F9}" srcId="{302008C3-F250-4752-A92F-FFA1C32AB00C}" destId="{160E1A35-3DBF-4D81-9098-5279B08AA50A}" srcOrd="0" destOrd="0" parTransId="{60B44EFC-5CE9-41EB-AC41-D1AC9620F49A}" sibTransId="{E67D0222-C37D-4099-A356-CDE487A260A3}"/>
    <dgm:cxn modelId="{D059756C-E66D-4428-8EC4-1D0CCA7490F6}" type="presOf" srcId="{46C98C18-CCCA-44E5-A4D9-A6754C197C35}" destId="{64574821-0014-4C95-8434-1A755C2E48AD}" srcOrd="0" destOrd="0" presId="urn:microsoft.com/office/officeart/2008/layout/BubblePictureList"/>
    <dgm:cxn modelId="{A8FECA7C-933C-4894-8CA2-032C9022347F}" type="presOf" srcId="{302008C3-F250-4752-A92F-FFA1C32AB00C}" destId="{6AD58428-CC3C-4BE8-8B54-3F846E695F2F}" srcOrd="0" destOrd="0" presId="urn:microsoft.com/office/officeart/2008/layout/BubblePictureList"/>
    <dgm:cxn modelId="{2A8B723C-22AB-4DC2-B430-3E32D0038946}" srcId="{ABEC5F55-D899-4D7D-A055-44CC8044BE58}" destId="{B8C51752-B171-4BFA-A9BA-7BB74DD07D67}" srcOrd="2" destOrd="0" parTransId="{382803CB-B78F-4BD4-9541-FA2661C9E60A}" sibTransId="{CF2EAF1A-83F7-4688-AAD4-49D3A1604A99}"/>
    <dgm:cxn modelId="{50637FBC-46BB-45BF-852A-BC0349296E65}" type="presOf" srcId="{B8C51752-B171-4BFA-A9BA-7BB74DD07D67}" destId="{0BA7AF74-F6D3-41E1-B820-D3E38455F262}" srcOrd="0" destOrd="0" presId="urn:microsoft.com/office/officeart/2008/layout/BubblePictureList"/>
    <dgm:cxn modelId="{DE4F1F76-03B7-419F-A724-85CDD01FE45D}" type="presOf" srcId="{B991919E-CB57-46F5-8ABE-BA5E0F0DFBC1}" destId="{64574821-0014-4C95-8434-1A755C2E48AD}" srcOrd="0" destOrd="1" presId="urn:microsoft.com/office/officeart/2008/layout/BubblePictureList"/>
    <dgm:cxn modelId="{50590004-238A-4FF5-A06D-B6E58B5918C6}" type="presOf" srcId="{893C9F0A-400E-40B3-80F9-507E604FD5A9}" destId="{CA3507BB-99F4-4CC7-8E86-FF0C5EF1480F}" srcOrd="0" destOrd="0" presId="urn:microsoft.com/office/officeart/2008/layout/BubblePictureList"/>
    <dgm:cxn modelId="{DC6FEA4A-608E-4CDA-8BDF-B61780437D0C}" type="presOf" srcId="{160E1A35-3DBF-4D81-9098-5279B08AA50A}" destId="{6AD58428-CC3C-4BE8-8B54-3F846E695F2F}" srcOrd="0" destOrd="2" presId="urn:microsoft.com/office/officeart/2008/layout/BubblePictureList"/>
    <dgm:cxn modelId="{0798D317-6F3C-4D25-A1DC-DFB961C76292}" srcId="{302008C3-F250-4752-A92F-FFA1C32AB00C}" destId="{151E138E-3086-400F-B375-54DF4157B3C7}" srcOrd="1" destOrd="0" parTransId="{9BEADB40-F7C2-40EC-9AB0-CF5F948C95EB}" sibTransId="{1981DD5F-0BD3-4DD8-BB38-E94FA6DDFFF7}"/>
    <dgm:cxn modelId="{FEF765E2-BAC6-468A-B193-0C71EE74E7A0}" srcId="{5C44C1CB-1013-4431-80CB-9703155214A2}" destId="{9D839D79-F8E1-42AD-92B1-478BC9D6403F}" srcOrd="1" destOrd="0" parTransId="{AD138C6B-9B2C-48D1-BECC-7BAB7517FFA6}" sibTransId="{1FB48431-C0BE-4E96-B4DF-9C8017C6AECA}"/>
    <dgm:cxn modelId="{3A96A3CB-9D76-4E3B-AECB-EE2B50927951}" type="presOf" srcId="{FDDA0B86-0EAF-4F52-8B61-FF674F160518}" destId="{8786444A-41B3-44A1-837C-51E11E6D4FFD}" srcOrd="0" destOrd="3" presId="urn:microsoft.com/office/officeart/2008/layout/BubblePictureList"/>
    <dgm:cxn modelId="{8522BEE2-58EF-4759-95E4-883998ECB3A2}" srcId="{B8C51752-B171-4BFA-A9BA-7BB74DD07D67}" destId="{782EA285-B5E7-4801-B3CD-A403910EBDAA}" srcOrd="0" destOrd="0" parTransId="{3FE6DC8B-EC9C-4613-AC22-EF446636D27D}" sibTransId="{7A3154B2-A0B4-4F61-B2B0-30FC5F5363BC}"/>
    <dgm:cxn modelId="{36B23B8F-5A1C-4F4B-A961-4E6F30E210CB}" type="presOf" srcId="{3FE6DC8B-EC9C-4613-AC22-EF446636D27D}" destId="{0BA7AF74-F6D3-41E1-B820-D3E38455F262}" srcOrd="0" destOrd="1" presId="urn:microsoft.com/office/officeart/2008/layout/BubblePictureList"/>
    <dgm:cxn modelId="{20A94489-C03D-48B2-A7F8-7CCBB09B0EF8}" type="presOf" srcId="{C2920B6E-6B3C-4C0C-A0D6-D54AF0DD4434}" destId="{0BA7AF74-F6D3-41E1-B820-D3E38455F262}" srcOrd="0" destOrd="4" presId="urn:microsoft.com/office/officeart/2008/layout/BubblePictureList"/>
    <dgm:cxn modelId="{301C4747-CC6C-48C1-933D-2DA3A16679AF}" type="presOf" srcId="{60B44EFC-5CE9-41EB-AC41-D1AC9620F49A}" destId="{6AD58428-CC3C-4BE8-8B54-3F846E695F2F}" srcOrd="0" destOrd="1" presId="urn:microsoft.com/office/officeart/2008/layout/BubblePictureList"/>
    <dgm:cxn modelId="{5D445315-53CF-40E2-848E-28538CD4600E}" type="presOf" srcId="{3128C3E0-0D37-48C5-BED5-81EAEFBCA2BB}" destId="{8786444A-41B3-44A1-837C-51E11E6D4FFD}" srcOrd="0" destOrd="1" presId="urn:microsoft.com/office/officeart/2008/layout/BubblePictureList"/>
    <dgm:cxn modelId="{6E75C5A5-0C17-45BA-BC53-1E24FE87421B}" type="presOf" srcId="{CE5E2438-578B-451E-AD1C-3FEE4FA48D6C}" destId="{928ADEB8-7A8A-4981-9802-27048F89B08F}" srcOrd="0" destOrd="0" presId="urn:microsoft.com/office/officeart/2008/layout/BubblePictureList"/>
    <dgm:cxn modelId="{9E675B89-CB82-45D1-90AE-7209A41D30CE}" type="presOf" srcId="{7A3154B2-A0B4-4F61-B2B0-30FC5F5363BC}" destId="{0BA7AF74-F6D3-41E1-B820-D3E38455F262}" srcOrd="0" destOrd="3" presId="urn:microsoft.com/office/officeart/2008/layout/BubblePictureList"/>
    <dgm:cxn modelId="{45F29E57-4DC0-4B9B-922B-A22D80938573}" type="presOf" srcId="{CF2EAF1A-83F7-4688-AAD4-49D3A1604A99}" destId="{E0394DD6-02C6-4AEB-8A64-05DA573ADDDA}" srcOrd="0" destOrd="0" presId="urn:microsoft.com/office/officeart/2008/layout/BubblePictureList"/>
    <dgm:cxn modelId="{C0617E12-2351-4D37-B093-0AC4789CF672}" type="presOf" srcId="{E67D0222-C37D-4099-A356-CDE487A260A3}" destId="{6AD58428-CC3C-4BE8-8B54-3F846E695F2F}" srcOrd="0" destOrd="3" presId="urn:microsoft.com/office/officeart/2008/layout/BubblePictureList"/>
    <dgm:cxn modelId="{4B826DC5-8FED-4404-96C5-291D9C342403}" type="presOf" srcId="{9D839D79-F8E1-42AD-92B1-478BC9D6403F}" destId="{8786444A-41B3-44A1-837C-51E11E6D4FFD}" srcOrd="0" destOrd="5" presId="urn:microsoft.com/office/officeart/2008/layout/BubblePictureList"/>
    <dgm:cxn modelId="{9A1453BB-427E-4E03-8EA7-78AD4602D7A6}" srcId="{ABEC5F55-D899-4D7D-A055-44CC8044BE58}" destId="{5C44C1CB-1013-4431-80CB-9703155214A2}" srcOrd="0" destOrd="0" parTransId="{2B359B14-A077-4AA3-862D-F863A439DB63}" sibTransId="{893C9F0A-400E-40B3-80F9-507E604FD5A9}"/>
    <dgm:cxn modelId="{DC5CA593-51C5-456D-8FAE-B5D00142AFE8}" type="presOf" srcId="{772D0CF2-3493-4426-8AFD-47472FD416B9}" destId="{1129921B-836A-4CCC-842C-52F83E3082D2}" srcOrd="0" destOrd="0" presId="urn:microsoft.com/office/officeart/2008/layout/BubblePictureList"/>
    <dgm:cxn modelId="{A77300ED-FBAB-4FFE-BFED-03D87406DEB6}" type="presOf" srcId="{5C44C1CB-1013-4431-80CB-9703155214A2}" destId="{8786444A-41B3-44A1-837C-51E11E6D4FFD}" srcOrd="0" destOrd="0" presId="urn:microsoft.com/office/officeart/2008/layout/BubblePictureList"/>
    <dgm:cxn modelId="{8EC92840-3EE0-4272-9FD4-731B68C125AE}" srcId="{46C98C18-CCCA-44E5-A4D9-A6754C197C35}" destId="{ED0831E6-819C-4CF5-8B80-D976A9DA1396}" srcOrd="0" destOrd="0" parTransId="{B991919E-CB57-46F5-8ABE-BA5E0F0DFBC1}" sibTransId="{FA864A66-1671-4980-AC02-5002871E0227}"/>
    <dgm:cxn modelId="{C3C7BDF5-3B70-4AD0-8BE2-A2099ED71627}" type="presOf" srcId="{4FB83BB1-FE65-4F06-A886-D63B86D3EDEB}" destId="{0BA7AF74-F6D3-41E1-B820-D3E38455F262}" srcOrd="0" destOrd="5" presId="urn:microsoft.com/office/officeart/2008/layout/BubblePictureList"/>
    <dgm:cxn modelId="{D8B523F0-A0A9-4348-812C-E991C14FE536}" type="presOf" srcId="{B8E73675-ED18-4CE3-8D0F-3710B1CAB4B8}" destId="{8786444A-41B3-44A1-837C-51E11E6D4FFD}" srcOrd="0" destOrd="2" presId="urn:microsoft.com/office/officeart/2008/layout/BubblePictureList"/>
    <dgm:cxn modelId="{782DBADC-AE3F-4C8C-833F-0CAAB403AB7B}" type="presOf" srcId="{ABEC5F55-D899-4D7D-A055-44CC8044BE58}" destId="{E9C15F5E-15F5-4A07-A27B-BC78FC9F1289}" srcOrd="0" destOrd="0" presId="urn:microsoft.com/office/officeart/2008/layout/BubblePictureList"/>
    <dgm:cxn modelId="{CEF53AD2-BD31-42EB-8F10-DA97B4F7C1E9}" type="presOf" srcId="{ED0831E6-819C-4CF5-8B80-D976A9DA1396}" destId="{64574821-0014-4C95-8434-1A755C2E48AD}" srcOrd="0" destOrd="2" presId="urn:microsoft.com/office/officeart/2008/layout/BubblePictureList"/>
    <dgm:cxn modelId="{175B3853-5B83-4901-84C9-249784A664AD}" type="presOf" srcId="{782EA285-B5E7-4801-B3CD-A403910EBDAA}" destId="{0BA7AF74-F6D3-41E1-B820-D3E38455F262}" srcOrd="0" destOrd="2" presId="urn:microsoft.com/office/officeart/2008/layout/BubblePictureList"/>
    <dgm:cxn modelId="{96A597CA-06A1-427E-AC05-E3BE94EC23B0}" srcId="{B8C51752-B171-4BFA-A9BA-7BB74DD07D67}" destId="{4FB83BB1-FE65-4F06-A886-D63B86D3EDEB}" srcOrd="1" destOrd="0" parTransId="{C2920B6E-6B3C-4C0C-A0D6-D54AF0DD4434}" sibTransId="{C40E38D3-8424-4227-B0BF-D07DD6D0CAB5}"/>
    <dgm:cxn modelId="{457B6A4C-F2B4-4B3A-B93A-39D711EA68C3}" srcId="{ABEC5F55-D899-4D7D-A055-44CC8044BE58}" destId="{46C98C18-CCCA-44E5-A4D9-A6754C197C35}" srcOrd="1" destOrd="0" parTransId="{9FCFBDF9-AA48-43D1-B265-4F34B4AA006F}" sibTransId="{772D0CF2-3493-4426-8AFD-47472FD416B9}"/>
    <dgm:cxn modelId="{273B90EB-4E3E-4AB1-B86D-3C5FD0B6955B}" type="presOf" srcId="{AD138C6B-9B2C-48D1-BECC-7BAB7517FFA6}" destId="{8786444A-41B3-44A1-837C-51E11E6D4FFD}" srcOrd="0" destOrd="4" presId="urn:microsoft.com/office/officeart/2008/layout/BubblePictureList"/>
    <dgm:cxn modelId="{6338BF48-2B83-46A5-8E0F-65B97E6EB5AF}" srcId="{5C44C1CB-1013-4431-80CB-9703155214A2}" destId="{B8E73675-ED18-4CE3-8D0F-3710B1CAB4B8}" srcOrd="0" destOrd="0" parTransId="{3128C3E0-0D37-48C5-BED5-81EAEFBCA2BB}" sibTransId="{FDDA0B86-0EAF-4F52-8B61-FF674F160518}"/>
    <dgm:cxn modelId="{FAAC6A86-9AAF-4BBF-BC65-D96120C00B48}" type="presParOf" srcId="{E9C15F5E-15F5-4A07-A27B-BC78FC9F1289}" destId="{8786444A-41B3-44A1-837C-51E11E6D4FFD}" srcOrd="0" destOrd="0" presId="urn:microsoft.com/office/officeart/2008/layout/BubblePictureList"/>
    <dgm:cxn modelId="{9FB9F6C7-052E-4F3D-BA18-9D1A15152146}" type="presParOf" srcId="{E9C15F5E-15F5-4A07-A27B-BC78FC9F1289}" destId="{23BA340F-06BE-44C4-AA2E-65236A75B953}" srcOrd="1" destOrd="0" presId="urn:microsoft.com/office/officeart/2008/layout/BubblePictureList"/>
    <dgm:cxn modelId="{784BFADD-322F-45AD-ACD7-6AC88E195919}" type="presParOf" srcId="{23BA340F-06BE-44C4-AA2E-65236A75B953}" destId="{CA2463A1-E20B-4EC3-99A5-C10A9CABECAE}" srcOrd="0" destOrd="0" presId="urn:microsoft.com/office/officeart/2008/layout/BubblePictureList"/>
    <dgm:cxn modelId="{7475601A-8B99-4E36-842D-D504AED25823}" type="presParOf" srcId="{E9C15F5E-15F5-4A07-A27B-BC78FC9F1289}" destId="{5220E032-4EF5-4EAD-ACA1-10F0F29928EC}" srcOrd="2" destOrd="0" presId="urn:microsoft.com/office/officeart/2008/layout/BubblePictureList"/>
    <dgm:cxn modelId="{AE0C0D5D-60EA-4067-BD83-EC950F0777A8}" type="presParOf" srcId="{E9C15F5E-15F5-4A07-A27B-BC78FC9F1289}" destId="{9A4BA27F-ED9D-4B03-82D8-D6355A7BEC57}" srcOrd="3" destOrd="0" presId="urn:microsoft.com/office/officeart/2008/layout/BubblePictureList"/>
    <dgm:cxn modelId="{1645B6D0-29E3-42BC-8C1B-6D2D62A2B436}" type="presParOf" srcId="{9A4BA27F-ED9D-4B03-82D8-D6355A7BEC57}" destId="{CA3507BB-99F4-4CC7-8E86-FF0C5EF1480F}" srcOrd="0" destOrd="0" presId="urn:microsoft.com/office/officeart/2008/layout/BubblePictureList"/>
    <dgm:cxn modelId="{5A82C148-C24D-4EE2-B610-C12F0408F27E}" type="presParOf" srcId="{E9C15F5E-15F5-4A07-A27B-BC78FC9F1289}" destId="{64574821-0014-4C95-8434-1A755C2E48AD}" srcOrd="4" destOrd="0" presId="urn:microsoft.com/office/officeart/2008/layout/BubblePictureList"/>
    <dgm:cxn modelId="{07DAF734-79A2-4F3B-A44C-FC8808C540CC}" type="presParOf" srcId="{E9C15F5E-15F5-4A07-A27B-BC78FC9F1289}" destId="{E26171AA-CCE7-498A-A184-51D1BE0686E6}" srcOrd="5" destOrd="0" presId="urn:microsoft.com/office/officeart/2008/layout/BubblePictureList"/>
    <dgm:cxn modelId="{40CAA24C-EEF9-47FB-AEBF-2585E510DBAC}" type="presParOf" srcId="{E26171AA-CCE7-498A-A184-51D1BE0686E6}" destId="{CB94131F-C1E1-435F-856E-F8E7126EFCF8}" srcOrd="0" destOrd="0" presId="urn:microsoft.com/office/officeart/2008/layout/BubblePictureList"/>
    <dgm:cxn modelId="{E15D42B1-40CD-4399-A3D7-D108EAF93DC4}" type="presParOf" srcId="{E9C15F5E-15F5-4A07-A27B-BC78FC9F1289}" destId="{113DA98D-73C9-426E-9CEA-E231E32D75F9}" srcOrd="6" destOrd="0" presId="urn:microsoft.com/office/officeart/2008/layout/BubblePictureList"/>
    <dgm:cxn modelId="{FFEF3F2B-E936-4170-90DC-16EBD3B93297}" type="presParOf" srcId="{113DA98D-73C9-426E-9CEA-E231E32D75F9}" destId="{1129921B-836A-4CCC-842C-52F83E3082D2}" srcOrd="0" destOrd="0" presId="urn:microsoft.com/office/officeart/2008/layout/BubblePictureList"/>
    <dgm:cxn modelId="{CA28FC31-A73E-491F-AC3F-2D8AE9199532}" type="presParOf" srcId="{E9C15F5E-15F5-4A07-A27B-BC78FC9F1289}" destId="{EBF511EE-02AA-4CEF-A1CB-5F7CC9DA0F11}" srcOrd="7" destOrd="0" presId="urn:microsoft.com/office/officeart/2008/layout/BubblePictureList"/>
    <dgm:cxn modelId="{2CC0F11A-E575-4C8D-A35F-95A00725DB4A}" type="presParOf" srcId="{EBF511EE-02AA-4CEF-A1CB-5F7CC9DA0F11}" destId="{BB52CFEB-5813-43A6-B43A-C0CBA235D28D}" srcOrd="0" destOrd="0" presId="urn:microsoft.com/office/officeart/2008/layout/BubblePictureList"/>
    <dgm:cxn modelId="{D8638992-6C1E-48DE-AF95-AD353D85C969}" type="presParOf" srcId="{E9C15F5E-15F5-4A07-A27B-BC78FC9F1289}" destId="{0BA7AF74-F6D3-41E1-B820-D3E38455F262}" srcOrd="8" destOrd="0" presId="urn:microsoft.com/office/officeart/2008/layout/BubblePictureList"/>
    <dgm:cxn modelId="{F3071EB0-BF10-4746-8FC0-A461DA1B9677}" type="presParOf" srcId="{E9C15F5E-15F5-4A07-A27B-BC78FC9F1289}" destId="{01498DD5-3732-4524-8527-640ABE7E9DCA}" srcOrd="9" destOrd="0" presId="urn:microsoft.com/office/officeart/2008/layout/BubblePictureList"/>
    <dgm:cxn modelId="{2549B7B5-ACC5-4E1F-864C-5845DE3C194B}" type="presParOf" srcId="{E9C15F5E-15F5-4A07-A27B-BC78FC9F1289}" destId="{53F15720-EA47-4A47-A9A2-DE69DD57DDE0}" srcOrd="10" destOrd="0" presId="urn:microsoft.com/office/officeart/2008/layout/BubblePictureList"/>
    <dgm:cxn modelId="{86A85895-3C1C-45BE-B6BC-E6A5F8F98DA6}" type="presParOf" srcId="{E9C15F5E-15F5-4A07-A27B-BC78FC9F1289}" destId="{9D4BA1B4-FA88-4776-B62B-25ADB28EBA42}" srcOrd="11" destOrd="0" presId="urn:microsoft.com/office/officeart/2008/layout/BubblePictureList"/>
    <dgm:cxn modelId="{C4317737-4F9C-4306-9FA6-81CB38A69D65}" type="presParOf" srcId="{9D4BA1B4-FA88-4776-B62B-25ADB28EBA42}" destId="{E0394DD6-02C6-4AEB-8A64-05DA573ADDDA}" srcOrd="0" destOrd="0" presId="urn:microsoft.com/office/officeart/2008/layout/BubblePictureList"/>
    <dgm:cxn modelId="{14778D81-EF31-42A5-9516-203D6BF788E3}" type="presParOf" srcId="{E9C15F5E-15F5-4A07-A27B-BC78FC9F1289}" destId="{BBA6950D-E41F-4725-877E-06804F0DBC64}" srcOrd="12" destOrd="0" presId="urn:microsoft.com/office/officeart/2008/layout/BubblePictureList"/>
    <dgm:cxn modelId="{836230FC-F9F6-40E2-9385-C4F9147E85D4}" type="presParOf" srcId="{BBA6950D-E41F-4725-877E-06804F0DBC64}" destId="{F2AEA885-2BA5-4EE6-AAE8-A0B54C40B818}" srcOrd="0" destOrd="0" presId="urn:microsoft.com/office/officeart/2008/layout/BubblePictureList"/>
    <dgm:cxn modelId="{2B901230-FA9E-46FF-AC49-D327457D9104}" type="presParOf" srcId="{E9C15F5E-15F5-4A07-A27B-BC78FC9F1289}" destId="{6AD58428-CC3C-4BE8-8B54-3F846E695F2F}" srcOrd="13" destOrd="0" presId="urn:microsoft.com/office/officeart/2008/layout/BubblePictureList"/>
    <dgm:cxn modelId="{FB08750D-C0AC-42D1-B087-AA5D0BBECDB1}" type="presParOf" srcId="{E9C15F5E-15F5-4A07-A27B-BC78FC9F1289}" destId="{DF0A31FA-0DE0-4A63-98E6-2AC193C4D336}" srcOrd="14" destOrd="0" presId="urn:microsoft.com/office/officeart/2008/layout/BubblePictureList"/>
    <dgm:cxn modelId="{43FD1F77-261F-401D-96BD-404AFBA145B3}" type="presParOf" srcId="{E9C15F5E-15F5-4A07-A27B-BC78FC9F1289}" destId="{A8A7B12A-FFA2-4266-80BA-BADA74D3004C}" srcOrd="15" destOrd="0" presId="urn:microsoft.com/office/officeart/2008/layout/BubblePictureList"/>
    <dgm:cxn modelId="{051423BC-8F82-4054-A658-E3CCDCB17E0C}" type="presParOf" srcId="{A8A7B12A-FFA2-4266-80BA-BADA74D3004C}" destId="{928ADEB8-7A8A-4981-9802-27048F89B08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463A1-E20B-4EC3-99A5-C10A9CABECAE}">
      <dsp:nvSpPr>
        <dsp:cNvPr id="0" name=""/>
        <dsp:cNvSpPr/>
      </dsp:nvSpPr>
      <dsp:spPr>
        <a:xfrm>
          <a:off x="1644228" y="2422078"/>
          <a:ext cx="1625168" cy="16256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E032-4EF5-4EAD-ACA1-10F0F29928EC}">
      <dsp:nvSpPr>
        <dsp:cNvPr id="0" name=""/>
        <dsp:cNvSpPr/>
      </dsp:nvSpPr>
      <dsp:spPr>
        <a:xfrm>
          <a:off x="2681075" y="1225227"/>
          <a:ext cx="482662" cy="482396"/>
        </a:xfrm>
        <a:prstGeom prst="donut">
          <a:avLst>
            <a:gd name="adj" fmla="val 746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507BB-99F4-4CC7-8E86-FF0C5EF1480F}">
      <dsp:nvSpPr>
        <dsp:cNvPr id="0" name=""/>
        <dsp:cNvSpPr/>
      </dsp:nvSpPr>
      <dsp:spPr>
        <a:xfrm>
          <a:off x="1706887" y="2484660"/>
          <a:ext cx="1500938" cy="150042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4131F-C1E1-435F-856E-F8E7126EFCF8}">
      <dsp:nvSpPr>
        <dsp:cNvPr id="0" name=""/>
        <dsp:cNvSpPr/>
      </dsp:nvSpPr>
      <dsp:spPr>
        <a:xfrm>
          <a:off x="3387816" y="2729314"/>
          <a:ext cx="850599" cy="850188"/>
        </a:xfrm>
        <a:prstGeom prst="ellips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9921B-836A-4CCC-842C-52F83E3082D2}">
      <dsp:nvSpPr>
        <dsp:cNvPr id="0" name=""/>
        <dsp:cNvSpPr/>
      </dsp:nvSpPr>
      <dsp:spPr>
        <a:xfrm>
          <a:off x="3437983" y="2779300"/>
          <a:ext cx="750129" cy="750214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108" t="-102" r="-108" b="-10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2CFEB-5813-43A6-B43A-C0CBA235D28D}">
      <dsp:nvSpPr>
        <dsp:cNvPr id="0" name=""/>
        <dsp:cNvSpPr/>
      </dsp:nvSpPr>
      <dsp:spPr>
        <a:xfrm>
          <a:off x="3055143" y="1528799"/>
          <a:ext cx="1090233" cy="109037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98DD5-3732-4524-8527-640ABE7E9DCA}">
      <dsp:nvSpPr>
        <dsp:cNvPr id="0" name=""/>
        <dsp:cNvSpPr/>
      </dsp:nvSpPr>
      <dsp:spPr>
        <a:xfrm>
          <a:off x="3666764" y="162483"/>
          <a:ext cx="357075" cy="357225"/>
        </a:xfrm>
        <a:prstGeom prst="donut">
          <a:avLst>
            <a:gd name="adj" fmla="val 746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15720-EA47-4A47-A9A2-DE69DD57DDE0}">
      <dsp:nvSpPr>
        <dsp:cNvPr id="0" name=""/>
        <dsp:cNvSpPr/>
      </dsp:nvSpPr>
      <dsp:spPr>
        <a:xfrm>
          <a:off x="4113427" y="0"/>
          <a:ext cx="178537" cy="178816"/>
        </a:xfrm>
        <a:prstGeom prst="donut">
          <a:avLst>
            <a:gd name="adj" fmla="val 746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94DD6-02C6-4AEB-8A64-05DA573ADDDA}">
      <dsp:nvSpPr>
        <dsp:cNvPr id="0" name=""/>
        <dsp:cNvSpPr/>
      </dsp:nvSpPr>
      <dsp:spPr>
        <a:xfrm>
          <a:off x="3096712" y="1599574"/>
          <a:ext cx="989165" cy="917209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t="1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EA885-2BA5-4EE6-AAE8-A0B54C40B818}">
      <dsp:nvSpPr>
        <dsp:cNvPr id="0" name=""/>
        <dsp:cNvSpPr/>
      </dsp:nvSpPr>
      <dsp:spPr>
        <a:xfrm>
          <a:off x="3177186" y="558727"/>
          <a:ext cx="764385" cy="764438"/>
        </a:xfrm>
        <a:prstGeom prst="ellips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A31FA-0DE0-4A63-98E6-2AC193C4D336}">
      <dsp:nvSpPr>
        <dsp:cNvPr id="0" name=""/>
        <dsp:cNvSpPr/>
      </dsp:nvSpPr>
      <dsp:spPr>
        <a:xfrm>
          <a:off x="4090265" y="2416148"/>
          <a:ext cx="268145" cy="267817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DEB8-7A8A-4981-9802-27048F89B08F}">
      <dsp:nvSpPr>
        <dsp:cNvPr id="0" name=""/>
        <dsp:cNvSpPr/>
      </dsp:nvSpPr>
      <dsp:spPr>
        <a:xfrm>
          <a:off x="3222090" y="603840"/>
          <a:ext cx="674777" cy="674624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33555" t="-5715" r="-33555" b="-6143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6444A-41B3-44A1-837C-51E11E6D4FFD}">
      <dsp:nvSpPr>
        <dsp:cNvPr id="0" name=""/>
        <dsp:cNvSpPr/>
      </dsp:nvSpPr>
      <dsp:spPr>
        <a:xfrm>
          <a:off x="297387" y="1586518"/>
          <a:ext cx="2411956" cy="78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Robert L Davis</a:t>
          </a:r>
        </a:p>
        <a:p>
          <a:pPr marL="114300" lvl="1" indent="-114300" algn="r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r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Microsoft Certified Master</a:t>
          </a:r>
        </a:p>
        <a:p>
          <a:pPr marL="171450" lvl="1" indent="-171450" algn="r" defTabSz="7112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14300" lvl="1" indent="-114300" algn="r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r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Data Platform MVP</a:t>
          </a:r>
        </a:p>
      </dsp:txBody>
      <dsp:txXfrm>
        <a:off x="297387" y="1586518"/>
        <a:ext cx="2411956" cy="784758"/>
      </dsp:txXfrm>
    </dsp:sp>
    <dsp:sp modelId="{64574821-0014-4C95-8434-1A755C2E48AD}">
      <dsp:nvSpPr>
        <dsp:cNvPr id="0" name=""/>
        <dsp:cNvSpPr/>
      </dsp:nvSpPr>
      <dsp:spPr>
        <a:xfrm>
          <a:off x="4333079" y="2705989"/>
          <a:ext cx="2977173" cy="7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@</a:t>
          </a:r>
          <a:r>
            <a:rPr lang="en-US" sz="1800" b="1" kern="1200" dirty="0" err="1">
              <a:solidFill>
                <a:schemeClr val="tx1"/>
              </a:solidFill>
            </a:rPr>
            <a:t>SQLSoldier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www.sqlsoldier.com</a:t>
          </a:r>
        </a:p>
      </dsp:txBody>
      <dsp:txXfrm>
        <a:off x="4333079" y="2705989"/>
        <a:ext cx="2977173" cy="750214"/>
      </dsp:txXfrm>
    </dsp:sp>
    <dsp:sp modelId="{0BA7AF74-F6D3-41E1-B820-D3E38455F262}">
      <dsp:nvSpPr>
        <dsp:cNvPr id="0" name=""/>
        <dsp:cNvSpPr/>
      </dsp:nvSpPr>
      <dsp:spPr>
        <a:xfrm>
          <a:off x="4177375" y="1586514"/>
          <a:ext cx="3663399" cy="9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Database Engineer</a:t>
          </a:r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/>
            <a:t>BlueMountain</a:t>
          </a:r>
          <a:r>
            <a:rPr lang="en-US" sz="1400" b="1" kern="1200" dirty="0"/>
            <a:t> Capital Management</a:t>
          </a:r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16+ years working with SQL Server</a:t>
          </a:r>
        </a:p>
      </dsp:txBody>
      <dsp:txXfrm>
        <a:off x="4177375" y="1586514"/>
        <a:ext cx="3663399" cy="975360"/>
      </dsp:txXfrm>
    </dsp:sp>
    <dsp:sp modelId="{6AD58428-CC3C-4BE8-8B54-3F846E695F2F}">
      <dsp:nvSpPr>
        <dsp:cNvPr id="0" name=""/>
        <dsp:cNvSpPr/>
      </dsp:nvSpPr>
      <dsp:spPr>
        <a:xfrm>
          <a:off x="4079590" y="559085"/>
          <a:ext cx="3205899" cy="67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PASS Security Virtual Chapter</a:t>
          </a:r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http://security.sqlpass.org</a:t>
          </a:r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Volunteers needed</a:t>
          </a:r>
        </a:p>
      </dsp:txBody>
      <dsp:txXfrm>
        <a:off x="4079590" y="559085"/>
        <a:ext cx="3205899" cy="67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66E1-CBBE-49F6-A9BC-78EDF272888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C7ADF-866D-4856-883B-7577A89F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996-A912-4B95-91F7-5143C6DBDC8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0BE7-F11F-44BE-889D-EAE27957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32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 Engineer at </a:t>
            </a:r>
            <a:r>
              <a:rPr lang="en-US" dirty="0" err="1" smtClean="0"/>
              <a:t>BlueMountain</a:t>
            </a:r>
            <a:r>
              <a:rPr lang="en-US" dirty="0" smtClean="0"/>
              <a:t> Capital</a:t>
            </a:r>
            <a:r>
              <a:rPr lang="en-US" baseline="0" dirty="0" smtClean="0"/>
              <a:t> Management</a:t>
            </a:r>
            <a:endParaRPr lang="en-US" dirty="0" smtClean="0"/>
          </a:p>
          <a:p>
            <a:r>
              <a:rPr lang="en-US" dirty="0" err="1" smtClean="0"/>
              <a:t>Foremer</a:t>
            </a:r>
            <a:r>
              <a:rPr lang="en-US" baseline="0" dirty="0" smtClean="0"/>
              <a:t> </a:t>
            </a:r>
            <a:r>
              <a:rPr lang="en-US" dirty="0" smtClean="0"/>
              <a:t>Principal Database Architect at DB Best Technologies  www.dbbest.com</a:t>
            </a:r>
          </a:p>
          <a:p>
            <a:r>
              <a:rPr lang="en-US" dirty="0" smtClean="0"/>
              <a:t>Former Principal DBA at Outerwall, Inc</a:t>
            </a:r>
          </a:p>
          <a:p>
            <a:r>
              <a:rPr lang="en-US" dirty="0" smtClean="0"/>
              <a:t>Former Sr. Product Consultant with Idera Software</a:t>
            </a:r>
          </a:p>
          <a:p>
            <a:r>
              <a:rPr lang="en-US" dirty="0" smtClean="0"/>
              <a:t>Former Program Manager for SQL Server Certified Master program in Microsoft Learning</a:t>
            </a:r>
          </a:p>
          <a:p>
            <a:r>
              <a:rPr lang="en-US" dirty="0" smtClean="0"/>
              <a:t>Former Sr. Production DBA / Operations Engineer at Microsoft (CSS)</a:t>
            </a:r>
          </a:p>
          <a:p>
            <a:r>
              <a:rPr lang="en-US" dirty="0" smtClean="0"/>
              <a:t>Microsoft Certified Master: SQL Server 2008 / MCSM Charter: Data Platform</a:t>
            </a:r>
          </a:p>
          <a:p>
            <a:r>
              <a:rPr lang="en-US" dirty="0" smtClean="0"/>
              <a:t>Co-founder</a:t>
            </a:r>
            <a:r>
              <a:rPr lang="en-US" baseline="0" dirty="0" smtClean="0"/>
              <a:t> of the SQL PASS Security Virtual Chapter</a:t>
            </a:r>
            <a:endParaRPr lang="en-US" dirty="0" smtClean="0"/>
          </a:p>
          <a:p>
            <a:r>
              <a:rPr lang="en-US" dirty="0" smtClean="0"/>
              <a:t>MCITP: Database Developer: SQL Server 2005 and 2008</a:t>
            </a:r>
          </a:p>
          <a:p>
            <a:r>
              <a:rPr lang="en-US" dirty="0" smtClean="0"/>
              <a:t>MCITP: Database Administrator: SQL Server 2005 and 2008</a:t>
            </a:r>
          </a:p>
          <a:p>
            <a:r>
              <a:rPr lang="en-US" dirty="0" smtClean="0"/>
              <a:t>MCSE:</a:t>
            </a:r>
            <a:r>
              <a:rPr lang="en-US" baseline="0" dirty="0" smtClean="0"/>
              <a:t> Data Platform</a:t>
            </a:r>
            <a:endParaRPr lang="en-US" dirty="0" smtClean="0"/>
          </a:p>
          <a:p>
            <a:r>
              <a:rPr lang="en-US" dirty="0" smtClean="0"/>
              <a:t>MVP 2014</a:t>
            </a:r>
          </a:p>
          <a:p>
            <a:r>
              <a:rPr lang="en-US" dirty="0" smtClean="0"/>
              <a:t>Co-author of Pro SQL Server 2008 Mirroring</a:t>
            </a:r>
          </a:p>
          <a:p>
            <a:r>
              <a:rPr lang="en-US" dirty="0" smtClean="0"/>
              <a:t>Former Idera ACE (Advisors &amp; Community Educators)</a:t>
            </a:r>
          </a:p>
          <a:p>
            <a:r>
              <a:rPr lang="en-US" dirty="0" smtClean="0"/>
              <a:t>2 time host of T-SQL Tuesday</a:t>
            </a:r>
          </a:p>
          <a:p>
            <a:r>
              <a:rPr lang="en-US" dirty="0" smtClean="0"/>
              <a:t>Guest Professor at SQL University, summer 2010, spring/summer 2011</a:t>
            </a:r>
          </a:p>
          <a:p>
            <a:r>
              <a:rPr lang="en-US" dirty="0" smtClean="0"/>
              <a:t>Speaker at SQL PASS Summit 2010, 2011, and 2012 including</a:t>
            </a:r>
            <a:r>
              <a:rPr lang="en-US" baseline="0" dirty="0" smtClean="0"/>
              <a:t> a pre-con in 2012</a:t>
            </a:r>
            <a:endParaRPr lang="en-US" dirty="0" smtClean="0"/>
          </a:p>
          <a:p>
            <a:r>
              <a:rPr lang="en-US" dirty="0" smtClean="0"/>
              <a:t>Speaker/Pre-con at </a:t>
            </a:r>
            <a:r>
              <a:rPr lang="en-US" dirty="0" err="1" smtClean="0"/>
              <a:t>SQLRally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16+ years working with SQL Server</a:t>
            </a:r>
          </a:p>
          <a:p>
            <a:r>
              <a:rPr lang="en-US" dirty="0" smtClean="0"/>
              <a:t>Writer for SQL Server Pro (formerly SQL Server Magazine)</a:t>
            </a:r>
          </a:p>
          <a:p>
            <a:r>
              <a:rPr lang="en-US" dirty="0" smtClean="0"/>
              <a:t>Member: Mensa</a:t>
            </a:r>
          </a:p>
          <a:p>
            <a:r>
              <a:rPr lang="en-US" dirty="0" smtClean="0"/>
              <a:t>Dog picture: Maggie and Woody</a:t>
            </a:r>
          </a:p>
          <a:p>
            <a:r>
              <a:rPr lang="en-US" dirty="0" err="1" smtClean="0"/>
              <a:t>SQLCruise</a:t>
            </a:r>
            <a:r>
              <a:rPr lang="en-US" dirty="0" smtClean="0"/>
              <a:t> instructor:</a:t>
            </a:r>
            <a:r>
              <a:rPr lang="en-US" baseline="0" dirty="0" smtClean="0"/>
              <a:t> Seattle to Alaska 2012</a:t>
            </a:r>
          </a:p>
          <a:p>
            <a:r>
              <a:rPr lang="en-US" baseline="0" dirty="0" smtClean="0"/>
              <a:t>Speaker at SQL Server Intelligence Conference in Seattle 2012</a:t>
            </a:r>
            <a:endParaRPr lang="en-US" dirty="0" smtClean="0"/>
          </a:p>
          <a:p>
            <a:r>
              <a:rPr lang="en-US" dirty="0" smtClean="0"/>
              <a:t>Blog: http://www.sqlsoldier.com</a:t>
            </a:r>
          </a:p>
          <a:p>
            <a:r>
              <a:rPr lang="en-US" dirty="0" smtClean="0"/>
              <a:t>Twitter: http://twitter.com/SQLSoldier</a:t>
            </a:r>
          </a:p>
          <a:p>
            <a:r>
              <a:rPr lang="en-US" dirty="0" smtClean="0"/>
              <a:t>SQL Server Best Practices:</a:t>
            </a:r>
            <a:r>
              <a:rPr lang="en-US" baseline="0" dirty="0" smtClean="0"/>
              <a:t> https://sqlbp.com/</a:t>
            </a:r>
          </a:p>
          <a:p>
            <a:r>
              <a:rPr lang="en-US" baseline="0" dirty="0" smtClean="0"/>
              <a:t>SQLBP Twitter: @</a:t>
            </a:r>
            <a:r>
              <a:rPr lang="en-US" baseline="0" dirty="0" err="1" smtClean="0"/>
              <a:t>SQLBestPractice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20BE7-F11F-44BE-889D-EAE279572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664" y="2326696"/>
            <a:ext cx="617405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5815" y="4825806"/>
            <a:ext cx="617405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99928"/>
            <a:ext cx="4164676" cy="17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9"/>
          <a:stretch/>
        </p:blipFill>
        <p:spPr>
          <a:xfrm>
            <a:off x="0" y="6471139"/>
            <a:ext cx="12192000" cy="386861"/>
          </a:xfrm>
          <a:prstGeom prst="rect">
            <a:avLst/>
          </a:prstGeom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1323" y="259996"/>
            <a:ext cx="9437077" cy="921104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2800" b="0" cap="all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1323" y="1714501"/>
            <a:ext cx="9425355" cy="46775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6678" y="6578826"/>
            <a:ext cx="188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2BD183-E97B-44C7-A6D6-5E7D252C4A2A}" type="slidenum">
              <a:rPr lang="en-US" sz="900" kern="0" smtClean="0">
                <a:solidFill>
                  <a:srgbClr val="FFFFFF"/>
                </a:solidFill>
                <a:ea typeface="Arial"/>
                <a:cs typeface="Arial"/>
                <a:sym typeface="Arial"/>
                <a:rtl val="0"/>
              </a:rPr>
              <a:pPr algn="r"/>
              <a:t>‹#›</a:t>
            </a:fld>
            <a:endParaRPr lang="en-US" sz="900" kern="0" dirty="0">
              <a:solidFill>
                <a:srgbClr val="FFFFFF"/>
              </a:solidFill>
              <a:latin typeface="Franklin Gothic Medium"/>
              <a:cs typeface="Arial"/>
              <a:sym typeface="Arial"/>
              <a:rtl val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2739" y="6587293"/>
            <a:ext cx="6369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0" dirty="0">
                <a:solidFill>
                  <a:srgbClr val="FFFFFF"/>
                </a:solidFill>
                <a:ea typeface="Arial"/>
                <a:cs typeface="Arial"/>
                <a:sym typeface="Arial"/>
                <a:rtl val="0"/>
              </a:rPr>
              <a:t>© 2016 IDERA, Inc. All rights reserved. </a:t>
            </a:r>
            <a:r>
              <a:rPr lang="en-US" sz="900" kern="0" dirty="0">
                <a:solidFill>
                  <a:srgbClr val="FFFFFF"/>
                </a:solidFill>
                <a:cs typeface="Arial"/>
                <a:sym typeface="Arial"/>
                <a:rtl val="0"/>
              </a:rPr>
              <a:t>Proprietary and confidential.</a:t>
            </a:r>
            <a:endParaRPr lang="en-US" sz="900" kern="0" dirty="0">
              <a:solidFill>
                <a:srgbClr val="FFFFFF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93622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744">
          <p15:clr>
            <a:srgbClr val="FBAE40"/>
          </p15:clr>
        </p15:guide>
        <p15:guide id="5" orient="horz" pos="1080">
          <p15:clr>
            <a:srgbClr val="FBAE40"/>
          </p15:clr>
        </p15:guide>
        <p15:guide id="6" pos="4752">
          <p15:clr>
            <a:srgbClr val="FBAE40"/>
          </p15:clr>
        </p15:guide>
        <p15:guide id="7" orient="horz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31916" cy="365125"/>
          </a:xfrm>
        </p:spPr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8C0761-4BD0-4FF0-A5E2-26C8A30D7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3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3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43146" y="6356349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AB6D10-3E2B-45A8-BB51-B3932D2CA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04DCCD6-8B43-44EB-87CC-FB054730F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24A358-F276-4564-B947-F8629D017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74BA56-67C9-4766-A7A4-4DB1DF97B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C3FAFC-2874-4002-B4BA-260CE06BE1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F5D-924C-4665-BEDD-B40DD7510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300760" y="6356346"/>
            <a:ext cx="5553308" cy="365125"/>
          </a:xfrm>
          <a:prstGeom prst="rect">
            <a:avLst/>
          </a:prstGeom>
        </p:spPr>
        <p:txBody>
          <a:bodyPr vert="horz" lIns="91440" tIns="91440" rIns="91440" bIns="45720" rtlCol="0" anchor="t" anchorCtr="1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(c) 2006-2017 Edgewood Solutions, LLC All rights reserved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F3D8D4-9ECF-46E1-AB10-FF935CB2F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5810" y="6250772"/>
            <a:ext cx="20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351" y="63729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53AF5D-924C-4665-BEDD-B40DD7510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46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lang="en-US" sz="2800" b="0" i="0" u="none" strike="noStrike" cap="all" baseline="0" dirty="0" smtClean="0">
          <a:solidFill>
            <a:schemeClr val="accent2"/>
          </a:solidFill>
          <a:latin typeface="+mj-lt"/>
          <a:ea typeface="Franklin Gothic Book" panose="020B050302010202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lang="en-US" sz="2800" b="0" i="0" u="none" strike="noStrike" cap="none" baseline="0" smtClean="0">
          <a:solidFill>
            <a:schemeClr val="tx1"/>
          </a:solidFill>
          <a:latin typeface="+mn-lt"/>
          <a:ea typeface="Franklin Gothic Book" panose="020B0503020102020204" pitchFamily="34" charset="0"/>
          <a:cs typeface="Arial"/>
          <a:sym typeface="Arial"/>
          <a:rtl val="0"/>
        </a:defRPr>
      </a:lvl1pPr>
      <a:lvl2pPr marL="633413" marR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lang="en-US" sz="2400" b="0" i="0" u="none" strike="noStrike" cap="none" baseline="0" smtClean="0">
          <a:solidFill>
            <a:schemeClr val="tx1"/>
          </a:solidFill>
          <a:latin typeface="+mn-lt"/>
          <a:ea typeface="Franklin Gothic Book" panose="020B0503020102020204" pitchFamily="34" charset="0"/>
          <a:cs typeface="Arial"/>
          <a:sym typeface="Arial"/>
          <a:rtl val="0"/>
        </a:defRPr>
      </a:lvl2pPr>
      <a:lvl3pPr marL="914400" marR="0" indent="-280988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2000" b="0" i="0" u="none" strike="noStrike" cap="none" baseline="0" smtClean="0">
          <a:solidFill>
            <a:schemeClr val="tx1"/>
          </a:solidFill>
          <a:latin typeface="+mn-lt"/>
          <a:ea typeface="Franklin Gothic Book" panose="020B0503020102020204" pitchFamily="34" charset="0"/>
          <a:cs typeface="Arial"/>
          <a:sym typeface="Arial"/>
          <a:rtl val="0"/>
        </a:defRPr>
      </a:lvl3pPr>
      <a:lvl4pPr marL="1371600" marR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Proxima Nova" panose="02000506030000020004" pitchFamily="50" charset="0"/>
        <a:buChar char="−"/>
        <a:defRPr lang="en-US" sz="1400" b="0" i="0" u="none" strike="noStrike" cap="none" baseline="0" smtClean="0">
          <a:solidFill>
            <a:schemeClr val="tx1">
              <a:lumMod val="60000"/>
              <a:lumOff val="40000"/>
            </a:schemeClr>
          </a:solidFill>
          <a:latin typeface="+mn-lt"/>
          <a:ea typeface="Franklin Gothic Book" panose="020B0503020102020204" pitchFamily="34" charset="0"/>
          <a:cs typeface="Arial"/>
          <a:sym typeface="Arial"/>
          <a:rtl val="0"/>
        </a:defRPr>
      </a:lvl4pPr>
      <a:lvl5pPr marL="1714500" marR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1400" b="0" i="0" u="none" strike="noStrike" cap="none" baseline="0" smtClean="0">
          <a:solidFill>
            <a:schemeClr val="tx1">
              <a:lumMod val="60000"/>
              <a:lumOff val="40000"/>
            </a:schemeClr>
          </a:solidFill>
          <a:latin typeface="+mn-lt"/>
          <a:ea typeface="Franklin Gothic Book" panose="020B0503020102020204" pitchFamily="34" charset="0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sqlblog.com/blogs/aaron_bertrand/archive/2011/01/14/sql-server-v-next-denali-additional-states-for-error-18456.aspx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pastebin.com/epSp2yUD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pastebin.com/epSp2yUD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SQLSoldier" TargetMode="External"/><Relationship Id="rId2" Type="http://schemas.openxmlformats.org/officeDocument/2006/relationships/hyperlink" Target="http://www.sqlsoldi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SQLBestPractice" TargetMode="External"/><Relationship Id="rId4" Type="http://schemas.openxmlformats.org/officeDocument/2006/relationships/hyperlink" Target="https://sqlbp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814" y="2300817"/>
            <a:ext cx="617405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Troubleshooting SQL Server Connection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Common connection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Common connection issues</a:t>
            </a:r>
          </a:p>
          <a:p>
            <a:pPr lvl="1"/>
            <a:r>
              <a:rPr lang="en-US" sz="3200" dirty="0" smtClean="0"/>
              <a:t>Server not reachable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06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Common connection issues</a:t>
            </a:r>
          </a:p>
          <a:p>
            <a:pPr lvl="1"/>
            <a:r>
              <a:rPr lang="en-US" sz="3200" dirty="0" smtClean="0"/>
              <a:t>Server not reachable</a:t>
            </a:r>
          </a:p>
          <a:p>
            <a:pPr lvl="1"/>
            <a:r>
              <a:rPr lang="en-US" sz="3200" dirty="0" smtClean="0"/>
              <a:t>Login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38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Common connection issues</a:t>
            </a:r>
          </a:p>
          <a:p>
            <a:pPr lvl="1"/>
            <a:r>
              <a:rPr lang="en-US" sz="3200" dirty="0" smtClean="0"/>
              <a:t>Server not reachable</a:t>
            </a:r>
          </a:p>
          <a:p>
            <a:pPr lvl="1"/>
            <a:r>
              <a:rPr lang="en-US" sz="3200" dirty="0" smtClean="0"/>
              <a:t>Login failure</a:t>
            </a:r>
          </a:p>
          <a:p>
            <a:pPr lvl="1"/>
            <a:r>
              <a:rPr lang="en-US" sz="3200" dirty="0" smtClean="0"/>
              <a:t>Connection timed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</p:txBody>
      </p:sp>
    </p:spTree>
    <p:extLst>
      <p:ext uri="{BB962C8B-B14F-4D97-AF65-F5344CB8AC3E}">
        <p14:creationId xmlns:p14="http://schemas.microsoft.com/office/powerpoint/2010/main" val="32491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5403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028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</p:txBody>
      </p:sp>
    </p:spTree>
    <p:extLst>
      <p:ext uri="{BB962C8B-B14F-4D97-AF65-F5344CB8AC3E}">
        <p14:creationId xmlns:p14="http://schemas.microsoft.com/office/powerpoint/2010/main" val="34220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</p:txBody>
      </p:sp>
    </p:spTree>
    <p:extLst>
      <p:ext uri="{BB962C8B-B14F-4D97-AF65-F5344CB8AC3E}">
        <p14:creationId xmlns:p14="http://schemas.microsoft.com/office/powerpoint/2010/main" val="16649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  <a:p>
            <a:pPr lvl="4"/>
            <a:r>
              <a:rPr lang="en-US" sz="2600" dirty="0" smtClean="0"/>
              <a:t>Add port rules on SQL Server machine</a:t>
            </a:r>
          </a:p>
        </p:txBody>
      </p:sp>
    </p:spTree>
    <p:extLst>
      <p:ext uri="{BB962C8B-B14F-4D97-AF65-F5344CB8AC3E}">
        <p14:creationId xmlns:p14="http://schemas.microsoft.com/office/powerpoint/2010/main" val="25223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89992" y="221122"/>
            <a:ext cx="7077808" cy="921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DB </a:t>
            </a:r>
            <a:r>
              <a:rPr lang="en-US" dirty="0" err="1" smtClean="0"/>
              <a:t>PowerStudio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Maximize Database Performance, Visibility, and Insight</a:t>
            </a:r>
            <a:endParaRPr lang="en" sz="2000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860403" y="1219201"/>
            <a:ext cx="7337935" cy="3128019"/>
          </a:xfrm>
        </p:spPr>
        <p:txBody>
          <a:bodyPr>
            <a:normAutofit/>
          </a:bodyPr>
          <a:lstStyle/>
          <a:p>
            <a:r>
              <a:rPr lang="en-US" sz="2100" dirty="0"/>
              <a:t>DB </a:t>
            </a:r>
            <a:r>
              <a:rPr lang="en-US" sz="2100" dirty="0" err="1"/>
              <a:t>PowerStudio</a:t>
            </a:r>
            <a:r>
              <a:rPr lang="en-US" sz="2100" dirty="0"/>
              <a:t> combines four innovative solutions</a:t>
            </a:r>
          </a:p>
          <a:p>
            <a:r>
              <a:rPr lang="en-US" sz="2100" b="1" dirty="0" err="1"/>
              <a:t>DBArtisan</a:t>
            </a:r>
            <a:r>
              <a:rPr lang="en-US" sz="2100" b="1" dirty="0"/>
              <a:t>: </a:t>
            </a:r>
            <a:r>
              <a:rPr lang="en-US" sz="2100" dirty="0"/>
              <a:t>Proactively manage space, state and performance with built-in analytics </a:t>
            </a:r>
          </a:p>
          <a:p>
            <a:r>
              <a:rPr lang="en-US" sz="2100" b="1" dirty="0"/>
              <a:t>DB Change Manager: </a:t>
            </a:r>
            <a:r>
              <a:rPr lang="en-US" sz="2100" dirty="0"/>
              <a:t>Reveal, track, and report on database changes </a:t>
            </a:r>
          </a:p>
          <a:p>
            <a:r>
              <a:rPr lang="en-US" sz="2100" b="1" dirty="0"/>
              <a:t>Rapid SQL: </a:t>
            </a:r>
            <a:r>
              <a:rPr lang="en-US" sz="2100" dirty="0"/>
              <a:t>Create high-performing SQL code on major DBMSs from one interface </a:t>
            </a:r>
          </a:p>
          <a:p>
            <a:r>
              <a:rPr lang="en-US" sz="2100" b="1" dirty="0"/>
              <a:t>DB Optimizer: </a:t>
            </a:r>
            <a:r>
              <a:rPr lang="en-US" sz="2100" dirty="0"/>
              <a:t>Tune SQL like a pro with automated performance optimization suggestions </a:t>
            </a:r>
          </a:p>
        </p:txBody>
      </p:sp>
      <p:pic>
        <p:nvPicPr>
          <p:cNvPr id="4" name="Picture 3" descr="Screen Shot 2016-04-13 at 8.48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2" y="4680844"/>
            <a:ext cx="2971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64" y="3984404"/>
            <a:ext cx="2829474" cy="1872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0403" y="5949537"/>
            <a:ext cx="763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716558"/>
                </a:solidFill>
                <a:cs typeface="Arial"/>
                <a:sym typeface="Arial"/>
                <a:rtl val="0"/>
              </a:rPr>
              <a:t>https://</a:t>
            </a:r>
            <a:r>
              <a:rPr lang="en-US" sz="1400" b="1" kern="0" dirty="0" err="1">
                <a:solidFill>
                  <a:srgbClr val="716558"/>
                </a:solidFill>
                <a:cs typeface="Arial"/>
                <a:sym typeface="Arial"/>
                <a:rtl val="0"/>
              </a:rPr>
              <a:t>www.idera.com</a:t>
            </a:r>
            <a:r>
              <a:rPr lang="en-US" sz="1400" b="1" kern="0" dirty="0">
                <a:solidFill>
                  <a:srgbClr val="716558"/>
                </a:solidFill>
                <a:cs typeface="Arial"/>
                <a:sym typeface="Arial"/>
                <a:rtl val="0"/>
              </a:rPr>
              <a:t>/</a:t>
            </a:r>
            <a:r>
              <a:rPr lang="en-US" sz="1400" b="1" kern="0" dirty="0" err="1">
                <a:solidFill>
                  <a:srgbClr val="716558"/>
                </a:solidFill>
                <a:cs typeface="Arial"/>
                <a:sym typeface="Arial"/>
                <a:rtl val="0"/>
              </a:rPr>
              <a:t>dbpowerstudio</a:t>
            </a:r>
            <a:r>
              <a:rPr lang="en-US" sz="1400" b="1" kern="0" dirty="0">
                <a:solidFill>
                  <a:srgbClr val="716558"/>
                </a:solidFill>
                <a:cs typeface="Arial"/>
                <a:sym typeface="Arial"/>
                <a:rtl val="0"/>
              </a:rPr>
              <a:t>-database-management-and-development-tools</a:t>
            </a:r>
          </a:p>
        </p:txBody>
      </p:sp>
    </p:spTree>
    <p:extLst>
      <p:ext uri="{BB962C8B-B14F-4D97-AF65-F5344CB8AC3E}">
        <p14:creationId xmlns:p14="http://schemas.microsoft.com/office/powerpoint/2010/main" val="2458545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  <a:p>
            <a:pPr lvl="4"/>
            <a:r>
              <a:rPr lang="en-US" sz="2600" dirty="0" smtClean="0"/>
              <a:t>Add port rules on SQL Server machine</a:t>
            </a:r>
          </a:p>
          <a:p>
            <a:pPr lvl="4"/>
            <a:r>
              <a:rPr lang="en-US" sz="2600" dirty="0" smtClean="0"/>
              <a:t>Add program rules for remote machine</a:t>
            </a:r>
          </a:p>
        </p:txBody>
      </p:sp>
    </p:spTree>
    <p:extLst>
      <p:ext uri="{BB962C8B-B14F-4D97-AF65-F5344CB8AC3E}">
        <p14:creationId xmlns:p14="http://schemas.microsoft.com/office/powerpoint/2010/main" val="18631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  <a:p>
            <a:pPr lvl="4"/>
            <a:r>
              <a:rPr lang="en-US" sz="2600" dirty="0" smtClean="0"/>
              <a:t>Add port rules on SQL Server machine</a:t>
            </a:r>
          </a:p>
          <a:p>
            <a:pPr lvl="4"/>
            <a:r>
              <a:rPr lang="en-US" sz="2600" dirty="0" smtClean="0"/>
              <a:t>Add program rules for remote machine</a:t>
            </a:r>
          </a:p>
          <a:p>
            <a:pPr lvl="3"/>
            <a:r>
              <a:rPr lang="en-US" sz="2600" dirty="0" smtClean="0"/>
              <a:t>Correct port?</a:t>
            </a:r>
          </a:p>
        </p:txBody>
      </p:sp>
    </p:spTree>
    <p:extLst>
      <p:ext uri="{BB962C8B-B14F-4D97-AF65-F5344CB8AC3E}">
        <p14:creationId xmlns:p14="http://schemas.microsoft.com/office/powerpoint/2010/main" val="37499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  <a:p>
            <a:pPr lvl="4"/>
            <a:r>
              <a:rPr lang="en-US" sz="2600" dirty="0" smtClean="0"/>
              <a:t>Add port rules on SQL Server machine</a:t>
            </a:r>
          </a:p>
          <a:p>
            <a:pPr lvl="4"/>
            <a:r>
              <a:rPr lang="en-US" sz="2600" dirty="0" smtClean="0"/>
              <a:t>Add program rules for remote machine</a:t>
            </a:r>
          </a:p>
          <a:p>
            <a:pPr lvl="3"/>
            <a:r>
              <a:rPr lang="en-US" sz="2600" dirty="0" smtClean="0"/>
              <a:t>Correct port?</a:t>
            </a:r>
          </a:p>
          <a:p>
            <a:pPr lvl="3"/>
            <a:r>
              <a:rPr lang="en-US" sz="2600" dirty="0" smtClean="0"/>
              <a:t>Rule defined for both incoming and outgoing</a:t>
            </a:r>
          </a:p>
        </p:txBody>
      </p:sp>
    </p:spTree>
    <p:extLst>
      <p:ext uri="{BB962C8B-B14F-4D97-AF65-F5344CB8AC3E}">
        <p14:creationId xmlns:p14="http://schemas.microsoft.com/office/powerpoint/2010/main" val="41273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Local firewall</a:t>
            </a:r>
          </a:p>
          <a:p>
            <a:pPr lvl="3"/>
            <a:r>
              <a:rPr lang="en-US" sz="2600" dirty="0"/>
              <a:t>O</a:t>
            </a:r>
            <a:r>
              <a:rPr lang="en-US" sz="2600" dirty="0" smtClean="0"/>
              <a:t>n both servers</a:t>
            </a:r>
          </a:p>
          <a:p>
            <a:pPr lvl="3"/>
            <a:r>
              <a:rPr lang="en-US" sz="2600" dirty="0" smtClean="0"/>
              <a:t>Firewall rules added?</a:t>
            </a:r>
          </a:p>
          <a:p>
            <a:pPr lvl="4"/>
            <a:r>
              <a:rPr lang="en-US" sz="2600" dirty="0" smtClean="0"/>
              <a:t>Add port rules on SQL Server machine</a:t>
            </a:r>
          </a:p>
          <a:p>
            <a:pPr lvl="4"/>
            <a:r>
              <a:rPr lang="en-US" sz="2600" dirty="0" smtClean="0"/>
              <a:t>Add program rules for remote machine</a:t>
            </a:r>
          </a:p>
          <a:p>
            <a:pPr lvl="3"/>
            <a:r>
              <a:rPr lang="en-US" sz="2600" dirty="0" smtClean="0"/>
              <a:t>Correct port?</a:t>
            </a:r>
          </a:p>
          <a:p>
            <a:pPr lvl="3"/>
            <a:r>
              <a:rPr lang="en-US" sz="2600" dirty="0" smtClean="0"/>
              <a:t>Rule defined for both incoming and outgoing</a:t>
            </a:r>
          </a:p>
          <a:p>
            <a:pPr lvl="3"/>
            <a:r>
              <a:rPr lang="en-US" sz="2600" dirty="0" smtClean="0"/>
              <a:t>Disable temporarily to validate firewall is issue</a:t>
            </a:r>
          </a:p>
        </p:txBody>
      </p:sp>
    </p:spTree>
    <p:extLst>
      <p:ext uri="{BB962C8B-B14F-4D97-AF65-F5344CB8AC3E}">
        <p14:creationId xmlns:p14="http://schemas.microsoft.com/office/powerpoint/2010/main" val="3626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Network (corporate firewall)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1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Firewall blocking</a:t>
            </a:r>
          </a:p>
          <a:p>
            <a:pPr lvl="2"/>
            <a:r>
              <a:rPr lang="en-US" sz="2800" dirty="0" smtClean="0"/>
              <a:t>Network (corporate firewall)</a:t>
            </a:r>
          </a:p>
          <a:p>
            <a:pPr lvl="3"/>
            <a:r>
              <a:rPr lang="en-US" sz="2600" dirty="0" smtClean="0"/>
              <a:t>Contact your networking team to see if there are any network firewalls that may be blocking certain machines or IP ranges from accessing the SQL Server machines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50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91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31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091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</a:p>
          <a:p>
            <a:pPr lvl="3"/>
            <a:r>
              <a:rPr lang="en-US" sz="2600" dirty="0" smtClean="0"/>
              <a:t>Does it return the correct address?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70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0189134"/>
              </p:ext>
            </p:extLst>
          </p:nvPr>
        </p:nvGraphicFramePr>
        <p:xfrm>
          <a:off x="1959034" y="1113145"/>
          <a:ext cx="79200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47561"/>
            <a:ext cx="1472631" cy="1465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8" y="3403222"/>
            <a:ext cx="740323" cy="78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5127" y="3403222"/>
            <a:ext cx="980164" cy="995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748" y="4398701"/>
            <a:ext cx="2476715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</a:p>
          <a:p>
            <a:pPr lvl="3"/>
            <a:r>
              <a:rPr lang="en-US" sz="2600" dirty="0" smtClean="0"/>
              <a:t>Does it return the correct address?</a:t>
            </a:r>
            <a:endParaRPr lang="en-US" sz="2600" dirty="0"/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IP address as well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62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</a:p>
          <a:p>
            <a:pPr lvl="3"/>
            <a:r>
              <a:rPr lang="en-US" sz="2600" dirty="0" smtClean="0"/>
              <a:t>Does it return the correct address?</a:t>
            </a:r>
            <a:endParaRPr lang="en-US" sz="2600" dirty="0"/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IP address as well</a:t>
            </a:r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name for IP address too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7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</a:p>
          <a:p>
            <a:pPr lvl="3"/>
            <a:r>
              <a:rPr lang="en-US" sz="2600" dirty="0" smtClean="0"/>
              <a:t>Does it return the correct address?</a:t>
            </a:r>
            <a:endParaRPr lang="en-US" sz="2600" dirty="0"/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IP address as well</a:t>
            </a:r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name for IP address too</a:t>
            </a:r>
          </a:p>
          <a:p>
            <a:pPr lvl="2"/>
            <a:r>
              <a:rPr lang="en-US" sz="2800" dirty="0" smtClean="0"/>
              <a:t>If other app failing (e.g., custom app), try connecting from remote server using SSMS or </a:t>
            </a:r>
            <a:r>
              <a:rPr lang="en-US" sz="2800" dirty="0" err="1" smtClean="0"/>
              <a:t>SQLCmd</a:t>
            </a:r>
            <a:r>
              <a:rPr lang="en-US" sz="2600" dirty="0"/>
              <a:t> </a:t>
            </a:r>
            <a:r>
              <a:rPr lang="en-US" sz="2600" dirty="0" smtClean="0"/>
              <a:t>or PowerShell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59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Ping from remote server</a:t>
            </a:r>
          </a:p>
          <a:p>
            <a:pPr lvl="3"/>
            <a:r>
              <a:rPr lang="en-US" sz="2600" dirty="0" smtClean="0"/>
              <a:t>Does it respond?</a:t>
            </a:r>
          </a:p>
          <a:p>
            <a:pPr lvl="3"/>
            <a:r>
              <a:rPr lang="en-US" sz="2600" dirty="0" smtClean="0"/>
              <a:t>Does it return the correct address?</a:t>
            </a:r>
            <a:endParaRPr lang="en-US" sz="2600" dirty="0"/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IP address as well</a:t>
            </a:r>
          </a:p>
          <a:p>
            <a:pPr lvl="4"/>
            <a:r>
              <a:rPr lang="en-US" sz="2600" dirty="0" err="1" smtClean="0"/>
              <a:t>Nslookup</a:t>
            </a:r>
            <a:r>
              <a:rPr lang="en-US" sz="2600" dirty="0" smtClean="0"/>
              <a:t> will return name for IP address too</a:t>
            </a:r>
          </a:p>
          <a:p>
            <a:pPr lvl="2"/>
            <a:r>
              <a:rPr lang="en-US" sz="2800" dirty="0" smtClean="0"/>
              <a:t>If other app failing (e.g., custom app), try connecting from remote server using SSMS or </a:t>
            </a:r>
            <a:r>
              <a:rPr lang="en-US" sz="2800" dirty="0" err="1" smtClean="0"/>
              <a:t>SQLCmd</a:t>
            </a:r>
            <a:r>
              <a:rPr lang="en-US" sz="2600" dirty="0"/>
              <a:t> </a:t>
            </a:r>
            <a:r>
              <a:rPr lang="en-US" sz="2600" dirty="0" smtClean="0"/>
              <a:t>or PowerShell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0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646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</a:p>
          <a:p>
            <a:pPr lvl="3"/>
            <a:r>
              <a:rPr lang="en-US" sz="2600" dirty="0"/>
              <a:t>%</a:t>
            </a:r>
            <a:r>
              <a:rPr lang="en-US" sz="2600" dirty="0" err="1"/>
              <a:t>SystemRoot</a:t>
            </a:r>
            <a:r>
              <a:rPr lang="en-US" sz="2600" dirty="0"/>
              <a:t>%\</a:t>
            </a:r>
            <a:r>
              <a:rPr lang="en-US" sz="2600" dirty="0" smtClean="0"/>
              <a:t>System32\drivers\</a:t>
            </a:r>
            <a:r>
              <a:rPr lang="en-US" sz="2600" dirty="0" err="1" smtClean="0"/>
              <a:t>etc</a:t>
            </a:r>
            <a:r>
              <a:rPr lang="en-US" sz="2600" dirty="0" smtClean="0"/>
              <a:t>\hosts</a:t>
            </a:r>
          </a:p>
        </p:txBody>
      </p:sp>
    </p:spTree>
    <p:extLst>
      <p:ext uri="{BB962C8B-B14F-4D97-AF65-F5344CB8AC3E}">
        <p14:creationId xmlns:p14="http://schemas.microsoft.com/office/powerpoint/2010/main" val="19562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</a:p>
          <a:p>
            <a:pPr lvl="3"/>
            <a:r>
              <a:rPr lang="en-US" sz="2600" dirty="0"/>
              <a:t>%</a:t>
            </a:r>
            <a:r>
              <a:rPr lang="en-US" sz="2600" dirty="0" err="1"/>
              <a:t>SystemRoot</a:t>
            </a:r>
            <a:r>
              <a:rPr lang="en-US" sz="2600" dirty="0"/>
              <a:t>%\System32\drivers\</a:t>
            </a:r>
            <a:r>
              <a:rPr lang="en-US" sz="2600" dirty="0" err="1"/>
              <a:t>etc</a:t>
            </a:r>
            <a:r>
              <a:rPr lang="en-US" sz="2600" dirty="0"/>
              <a:t>\hosts</a:t>
            </a:r>
          </a:p>
          <a:p>
            <a:pPr lvl="2"/>
            <a:r>
              <a:rPr lang="en-US" sz="2800" dirty="0" smtClean="0"/>
              <a:t>Check client aliases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20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</a:p>
          <a:p>
            <a:pPr lvl="3"/>
            <a:r>
              <a:rPr lang="en-US" sz="2600" dirty="0"/>
              <a:t>%</a:t>
            </a:r>
            <a:r>
              <a:rPr lang="en-US" sz="2600" dirty="0" err="1"/>
              <a:t>SystemRoot</a:t>
            </a:r>
            <a:r>
              <a:rPr lang="en-US" sz="2600" dirty="0"/>
              <a:t>%\System32\drivers\</a:t>
            </a:r>
            <a:r>
              <a:rPr lang="en-US" sz="2600" dirty="0" err="1"/>
              <a:t>etc</a:t>
            </a:r>
            <a:r>
              <a:rPr lang="en-US" sz="2600" dirty="0"/>
              <a:t>\hosts</a:t>
            </a:r>
          </a:p>
          <a:p>
            <a:pPr lvl="2"/>
            <a:r>
              <a:rPr lang="en-US" sz="2800" dirty="0" smtClean="0"/>
              <a:t>Check client aliases</a:t>
            </a:r>
          </a:p>
          <a:p>
            <a:pPr lvl="3"/>
            <a:r>
              <a:rPr lang="en-US" sz="2600" dirty="0" smtClean="0"/>
              <a:t>SQL Server Configuration Manager (SSCM)</a:t>
            </a:r>
          </a:p>
        </p:txBody>
      </p:sp>
    </p:spTree>
    <p:extLst>
      <p:ext uri="{BB962C8B-B14F-4D97-AF65-F5344CB8AC3E}">
        <p14:creationId xmlns:p14="http://schemas.microsoft.com/office/powerpoint/2010/main" val="23151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</a:p>
          <a:p>
            <a:pPr lvl="3"/>
            <a:r>
              <a:rPr lang="en-US" sz="2600" dirty="0"/>
              <a:t>%</a:t>
            </a:r>
            <a:r>
              <a:rPr lang="en-US" sz="2600" dirty="0" err="1"/>
              <a:t>SystemRoot</a:t>
            </a:r>
            <a:r>
              <a:rPr lang="en-US" sz="2600" dirty="0"/>
              <a:t>%\System32\drivers\</a:t>
            </a:r>
            <a:r>
              <a:rPr lang="en-US" sz="2600" dirty="0" err="1"/>
              <a:t>etc</a:t>
            </a:r>
            <a:r>
              <a:rPr lang="en-US" sz="2600" dirty="0"/>
              <a:t>\hosts</a:t>
            </a:r>
          </a:p>
          <a:p>
            <a:pPr lvl="2"/>
            <a:r>
              <a:rPr lang="en-US" sz="2800" dirty="0" smtClean="0"/>
              <a:t>Check client aliases</a:t>
            </a:r>
          </a:p>
          <a:p>
            <a:pPr lvl="3"/>
            <a:r>
              <a:rPr lang="en-US" sz="2600" dirty="0" smtClean="0"/>
              <a:t>SQL Server Configuration Manager (SSCM)</a:t>
            </a:r>
          </a:p>
          <a:p>
            <a:pPr lvl="3"/>
            <a:r>
              <a:rPr lang="en-US" sz="2600" dirty="0" smtClean="0"/>
              <a:t>SQL Server Client Network Utility</a:t>
            </a:r>
          </a:p>
        </p:txBody>
      </p:sp>
    </p:spTree>
    <p:extLst>
      <p:ext uri="{BB962C8B-B14F-4D97-AF65-F5344CB8AC3E}">
        <p14:creationId xmlns:p14="http://schemas.microsoft.com/office/powerpoint/2010/main" val="271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Check local hosts file</a:t>
            </a:r>
          </a:p>
          <a:p>
            <a:pPr lvl="3"/>
            <a:r>
              <a:rPr lang="en-US" sz="2600" dirty="0"/>
              <a:t>%</a:t>
            </a:r>
            <a:r>
              <a:rPr lang="en-US" sz="2600" dirty="0" err="1"/>
              <a:t>SystemRoot</a:t>
            </a:r>
            <a:r>
              <a:rPr lang="en-US" sz="2600" dirty="0"/>
              <a:t>%\System32\drivers\</a:t>
            </a:r>
            <a:r>
              <a:rPr lang="en-US" sz="2600" dirty="0" err="1"/>
              <a:t>etc</a:t>
            </a:r>
            <a:r>
              <a:rPr lang="en-US" sz="2600" dirty="0"/>
              <a:t>\hosts</a:t>
            </a:r>
          </a:p>
          <a:p>
            <a:pPr lvl="2"/>
            <a:r>
              <a:rPr lang="en-US" sz="2800" dirty="0" smtClean="0"/>
              <a:t>Check client aliases</a:t>
            </a:r>
          </a:p>
          <a:p>
            <a:pPr lvl="3"/>
            <a:r>
              <a:rPr lang="en-US" sz="2600" dirty="0" smtClean="0"/>
              <a:t>SQL Server Configuration Manager (SSCM)</a:t>
            </a:r>
          </a:p>
          <a:p>
            <a:pPr lvl="3"/>
            <a:r>
              <a:rPr lang="en-US" sz="2600" dirty="0" smtClean="0"/>
              <a:t>SQL Server Client Network Utility</a:t>
            </a:r>
          </a:p>
          <a:p>
            <a:pPr lvl="4"/>
            <a:r>
              <a:rPr lang="en-US" sz="2600" dirty="0" smtClean="0"/>
              <a:t>Command line: </a:t>
            </a:r>
            <a:r>
              <a:rPr lang="en-US" sz="2600" dirty="0" err="1" smtClean="0"/>
              <a:t>cliconfg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367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In same domain?</a:t>
            </a:r>
          </a:p>
        </p:txBody>
      </p:sp>
    </p:spTree>
    <p:extLst>
      <p:ext uri="{BB962C8B-B14F-4D97-AF65-F5344CB8AC3E}">
        <p14:creationId xmlns:p14="http://schemas.microsoft.com/office/powerpoint/2010/main" val="29156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In same domain?</a:t>
            </a:r>
          </a:p>
          <a:p>
            <a:pPr lvl="3"/>
            <a:r>
              <a:rPr lang="en-US" sz="2600" dirty="0" smtClean="0"/>
              <a:t>Does domain trust exist?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710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In same domain?</a:t>
            </a:r>
          </a:p>
          <a:p>
            <a:pPr lvl="3"/>
            <a:r>
              <a:rPr lang="en-US" sz="2600" dirty="0" smtClean="0"/>
              <a:t>Does domain trust exist?</a:t>
            </a:r>
          </a:p>
          <a:p>
            <a:pPr lvl="3"/>
            <a:r>
              <a:rPr lang="en-US" sz="2600" dirty="0" smtClean="0"/>
              <a:t>Can it authenticate to the domain of the user connecting?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7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In same domain?</a:t>
            </a:r>
          </a:p>
          <a:p>
            <a:pPr lvl="3"/>
            <a:r>
              <a:rPr lang="en-US" sz="2600" dirty="0" smtClean="0"/>
              <a:t>Does domain trust exist?</a:t>
            </a:r>
          </a:p>
          <a:p>
            <a:pPr lvl="3"/>
            <a:r>
              <a:rPr lang="en-US" sz="2600" dirty="0" smtClean="0"/>
              <a:t>Can it authenticate to the domain of the user connecting?</a:t>
            </a:r>
          </a:p>
          <a:p>
            <a:pPr lvl="3"/>
            <a:r>
              <a:rPr lang="en-US" sz="2600" dirty="0" smtClean="0"/>
              <a:t>Use fully qualified domain name (FQDN)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425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In same domain?</a:t>
            </a:r>
          </a:p>
          <a:p>
            <a:pPr lvl="3"/>
            <a:r>
              <a:rPr lang="en-US" sz="2600" dirty="0" smtClean="0"/>
              <a:t>Does domain trust exist?</a:t>
            </a:r>
          </a:p>
          <a:p>
            <a:pPr lvl="3"/>
            <a:r>
              <a:rPr lang="en-US" sz="2600" dirty="0" smtClean="0"/>
              <a:t>Can it authenticate to the domain of the user connecting?</a:t>
            </a:r>
          </a:p>
          <a:p>
            <a:pPr lvl="3"/>
            <a:r>
              <a:rPr lang="en-US" sz="2600" dirty="0" smtClean="0"/>
              <a:t>Use fully qualified domain name (FQDN)</a:t>
            </a:r>
          </a:p>
          <a:p>
            <a:pPr lvl="3"/>
            <a:r>
              <a:rPr lang="en-US" sz="2600" dirty="0" smtClean="0"/>
              <a:t>Add domain suffix to DNS suffix list in TCP/IPv4 Properties</a:t>
            </a:r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1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</p:txBody>
      </p:sp>
    </p:spTree>
    <p:extLst>
      <p:ext uri="{BB962C8B-B14F-4D97-AF65-F5344CB8AC3E}">
        <p14:creationId xmlns:p14="http://schemas.microsoft.com/office/powerpoint/2010/main" val="28123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  <a:p>
            <a:pPr lvl="2"/>
            <a:r>
              <a:rPr lang="en-US" sz="2800" dirty="0" smtClean="0"/>
              <a:t>Is it running on port 1433?</a:t>
            </a:r>
          </a:p>
        </p:txBody>
      </p:sp>
    </p:spTree>
    <p:extLst>
      <p:ext uri="{BB962C8B-B14F-4D97-AF65-F5344CB8AC3E}">
        <p14:creationId xmlns:p14="http://schemas.microsoft.com/office/powerpoint/2010/main" val="983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  <a:p>
            <a:pPr lvl="2"/>
            <a:r>
              <a:rPr lang="en-US" sz="2800" dirty="0" smtClean="0"/>
              <a:t>Is it running on port 1433?</a:t>
            </a:r>
          </a:p>
          <a:p>
            <a:pPr lvl="2"/>
            <a:r>
              <a:rPr lang="en-US" sz="2800" dirty="0" smtClean="0"/>
              <a:t>Is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service running?</a:t>
            </a:r>
          </a:p>
        </p:txBody>
      </p:sp>
    </p:spTree>
    <p:extLst>
      <p:ext uri="{BB962C8B-B14F-4D97-AF65-F5344CB8AC3E}">
        <p14:creationId xmlns:p14="http://schemas.microsoft.com/office/powerpoint/2010/main" val="31418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  <a:p>
            <a:pPr lvl="2"/>
            <a:r>
              <a:rPr lang="en-US" sz="2800" dirty="0" smtClean="0"/>
              <a:t>Is it running on port 1433?</a:t>
            </a:r>
          </a:p>
          <a:p>
            <a:pPr lvl="2"/>
            <a:r>
              <a:rPr lang="en-US" sz="2800" dirty="0" smtClean="0"/>
              <a:t>Is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service running?</a:t>
            </a:r>
          </a:p>
        </p:txBody>
      </p:sp>
    </p:spTree>
    <p:extLst>
      <p:ext uri="{BB962C8B-B14F-4D97-AF65-F5344CB8AC3E}">
        <p14:creationId xmlns:p14="http://schemas.microsoft.com/office/powerpoint/2010/main" val="13214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  <a:p>
            <a:pPr lvl="2"/>
            <a:r>
              <a:rPr lang="en-US" sz="2800" dirty="0" smtClean="0"/>
              <a:t>Is it running on port 1433?</a:t>
            </a:r>
          </a:p>
          <a:p>
            <a:pPr lvl="2"/>
            <a:r>
              <a:rPr lang="en-US" sz="2800" dirty="0" smtClean="0"/>
              <a:t>Is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service running?</a:t>
            </a:r>
          </a:p>
          <a:p>
            <a:pPr lvl="2"/>
            <a:r>
              <a:rPr lang="en-US" sz="2800" dirty="0" smtClean="0"/>
              <a:t>Are you specifying the port number if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not running?</a:t>
            </a:r>
          </a:p>
        </p:txBody>
      </p:sp>
    </p:spTree>
    <p:extLst>
      <p:ext uri="{BB962C8B-B14F-4D97-AF65-F5344CB8AC3E}">
        <p14:creationId xmlns:p14="http://schemas.microsoft.com/office/powerpoint/2010/main" val="41250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2100262"/>
            <a:ext cx="5044047" cy="18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Server not found</a:t>
            </a:r>
          </a:p>
          <a:p>
            <a:pPr lvl="2"/>
            <a:r>
              <a:rPr lang="en-US" sz="2800" dirty="0" smtClean="0"/>
              <a:t>Named instance?</a:t>
            </a:r>
          </a:p>
          <a:p>
            <a:pPr lvl="2"/>
            <a:r>
              <a:rPr lang="en-US" sz="2800" dirty="0" smtClean="0"/>
              <a:t>Is it running on port 1433?</a:t>
            </a:r>
          </a:p>
          <a:p>
            <a:pPr lvl="2"/>
            <a:r>
              <a:rPr lang="en-US" sz="2800" dirty="0" smtClean="0"/>
              <a:t>Is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service running?</a:t>
            </a:r>
          </a:p>
          <a:p>
            <a:pPr lvl="2"/>
            <a:r>
              <a:rPr lang="en-US" sz="2800" dirty="0" smtClean="0"/>
              <a:t>Are you specifying the port number if </a:t>
            </a:r>
            <a:r>
              <a:rPr lang="en-US" sz="2800" dirty="0" err="1" smtClean="0"/>
              <a:t>SQLBrowser</a:t>
            </a:r>
            <a:r>
              <a:rPr lang="en-US" sz="2800" dirty="0" smtClean="0"/>
              <a:t> not running?</a:t>
            </a:r>
          </a:p>
          <a:p>
            <a:pPr lvl="2"/>
            <a:r>
              <a:rPr lang="en-US" sz="2800" dirty="0" smtClean="0"/>
              <a:t>Did you use backslash (\) and not forward slash (/)?</a:t>
            </a:r>
          </a:p>
        </p:txBody>
      </p:sp>
    </p:spTree>
    <p:extLst>
      <p:ext uri="{BB962C8B-B14F-4D97-AF65-F5344CB8AC3E}">
        <p14:creationId xmlns:p14="http://schemas.microsoft.com/office/powerpoint/2010/main" val="1951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</p:txBody>
      </p:sp>
    </p:spTree>
    <p:extLst>
      <p:ext uri="{BB962C8B-B14F-4D97-AF65-F5344CB8AC3E}">
        <p14:creationId xmlns:p14="http://schemas.microsoft.com/office/powerpoint/2010/main" val="2660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Remote client must have either TCP/IP and/or Named Pipes enabled and the server must have at least one matching protocol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579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Remote client must have either TCP/IP and/or Named Pipes enabled and the server must have at least one matching protocol</a:t>
            </a:r>
          </a:p>
          <a:p>
            <a:pPr lvl="3"/>
            <a:r>
              <a:rPr lang="en-US" sz="2600" dirty="0" smtClean="0"/>
              <a:t>Use SSCM on server</a:t>
            </a:r>
          </a:p>
        </p:txBody>
      </p:sp>
    </p:spTree>
    <p:extLst>
      <p:ext uri="{BB962C8B-B14F-4D97-AF65-F5344CB8AC3E}">
        <p14:creationId xmlns:p14="http://schemas.microsoft.com/office/powerpoint/2010/main" val="34871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Remote client must have either TCP/IP and/or Named Pipes enabled and the server must have at least one matching protocol</a:t>
            </a:r>
          </a:p>
          <a:p>
            <a:pPr lvl="3"/>
            <a:r>
              <a:rPr lang="en-US" sz="2600" dirty="0" smtClean="0"/>
              <a:t>Use SSCM on server</a:t>
            </a:r>
          </a:p>
          <a:p>
            <a:pPr lvl="3"/>
            <a:r>
              <a:rPr lang="en-US" sz="2600" dirty="0" smtClean="0"/>
              <a:t>Use SSCM or </a:t>
            </a:r>
            <a:r>
              <a:rPr lang="en-US" sz="2600" dirty="0" err="1" smtClean="0"/>
              <a:t>cliconfg</a:t>
            </a:r>
            <a:r>
              <a:rPr lang="en-US" sz="2600" dirty="0" smtClean="0"/>
              <a:t> on client</a:t>
            </a:r>
          </a:p>
        </p:txBody>
      </p:sp>
    </p:spTree>
    <p:extLst>
      <p:ext uri="{BB962C8B-B14F-4D97-AF65-F5344CB8AC3E}">
        <p14:creationId xmlns:p14="http://schemas.microsoft.com/office/powerpoint/2010/main" val="7898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Don’t be fooled by protocol reported in error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324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Don’t be fooled by protocol reported in error</a:t>
            </a:r>
          </a:p>
          <a:p>
            <a:pPr lvl="2"/>
            <a:r>
              <a:rPr lang="en-US" sz="2800" dirty="0" smtClean="0"/>
              <a:t>If both </a:t>
            </a:r>
            <a:r>
              <a:rPr lang="en-US" sz="2800" dirty="0" err="1" smtClean="0"/>
              <a:t>tcp</a:t>
            </a:r>
            <a:r>
              <a:rPr lang="en-US" sz="2800" dirty="0" smtClean="0"/>
              <a:t>/</a:t>
            </a:r>
            <a:r>
              <a:rPr lang="en-US" sz="2800" dirty="0" err="1" smtClean="0"/>
              <a:t>ip</a:t>
            </a:r>
            <a:r>
              <a:rPr lang="en-US" sz="2800" dirty="0" smtClean="0"/>
              <a:t> and named pipes enabled at client, both protocols will be attempted before returning an error</a:t>
            </a:r>
          </a:p>
        </p:txBody>
      </p:sp>
    </p:spTree>
    <p:extLst>
      <p:ext uri="{BB962C8B-B14F-4D97-AF65-F5344CB8AC3E}">
        <p14:creationId xmlns:p14="http://schemas.microsoft.com/office/powerpoint/2010/main" val="40899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Don’t be fooled by protocol reported in error</a:t>
            </a:r>
          </a:p>
          <a:p>
            <a:pPr lvl="2"/>
            <a:r>
              <a:rPr lang="en-US" sz="2800" dirty="0" smtClean="0"/>
              <a:t>If both </a:t>
            </a:r>
            <a:r>
              <a:rPr lang="en-US" sz="2800" dirty="0" err="1" smtClean="0"/>
              <a:t>tcp</a:t>
            </a:r>
            <a:r>
              <a:rPr lang="en-US" sz="2800" dirty="0" smtClean="0"/>
              <a:t>/</a:t>
            </a:r>
            <a:r>
              <a:rPr lang="en-US" sz="2800" dirty="0" err="1" smtClean="0"/>
              <a:t>ip</a:t>
            </a:r>
            <a:r>
              <a:rPr lang="en-US" sz="2800" dirty="0" smtClean="0"/>
              <a:t> and named pipes enabled at client, both protocols will be attempted before returning an error</a:t>
            </a:r>
          </a:p>
          <a:p>
            <a:pPr lvl="3"/>
            <a:r>
              <a:rPr lang="en-US" sz="2600" dirty="0" smtClean="0"/>
              <a:t>It will try them in order specified in client protocols and error will only mention the last one tried</a:t>
            </a:r>
          </a:p>
        </p:txBody>
      </p:sp>
    </p:spTree>
    <p:extLst>
      <p:ext uri="{BB962C8B-B14F-4D97-AF65-F5344CB8AC3E}">
        <p14:creationId xmlns:p14="http://schemas.microsoft.com/office/powerpoint/2010/main" val="13693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Server not reachable</a:t>
            </a:r>
          </a:p>
          <a:p>
            <a:pPr lvl="1"/>
            <a:r>
              <a:rPr lang="en-US" sz="3200" dirty="0" smtClean="0"/>
              <a:t>Do client and server have a protocol in common?</a:t>
            </a:r>
          </a:p>
          <a:p>
            <a:pPr lvl="2"/>
            <a:r>
              <a:rPr lang="en-US" sz="2800" dirty="0" smtClean="0"/>
              <a:t>Don’t be fooled by protocol reported in error</a:t>
            </a:r>
          </a:p>
          <a:p>
            <a:pPr lvl="2"/>
            <a:r>
              <a:rPr lang="en-US" sz="2800" dirty="0" smtClean="0"/>
              <a:t>If both </a:t>
            </a:r>
            <a:r>
              <a:rPr lang="en-US" sz="2800" dirty="0" err="1" smtClean="0"/>
              <a:t>tcp</a:t>
            </a:r>
            <a:r>
              <a:rPr lang="en-US" sz="2800" dirty="0" smtClean="0"/>
              <a:t>/</a:t>
            </a:r>
            <a:r>
              <a:rPr lang="en-US" sz="2800" dirty="0" err="1" smtClean="0"/>
              <a:t>ip</a:t>
            </a:r>
            <a:r>
              <a:rPr lang="en-US" sz="2800" dirty="0" smtClean="0"/>
              <a:t> and named pipes enabled at client, both protocols will be attempted before returning an error</a:t>
            </a:r>
          </a:p>
          <a:p>
            <a:pPr lvl="3"/>
            <a:r>
              <a:rPr lang="en-US" sz="2600" dirty="0" smtClean="0"/>
              <a:t>It will try them in order specified in client protocols and error will only mention the last one tried</a:t>
            </a:r>
          </a:p>
          <a:p>
            <a:pPr lvl="3"/>
            <a:r>
              <a:rPr lang="en-US" sz="2600" dirty="0" smtClean="0"/>
              <a:t>Error indicates that all attempts failed</a:t>
            </a:r>
          </a:p>
        </p:txBody>
      </p:sp>
    </p:spTree>
    <p:extLst>
      <p:ext uri="{BB962C8B-B14F-4D97-AF65-F5344CB8AC3E}">
        <p14:creationId xmlns:p14="http://schemas.microsoft.com/office/powerpoint/2010/main" val="39396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541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2100262"/>
            <a:ext cx="5044047" cy="18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8" y="2861422"/>
            <a:ext cx="4645398" cy="12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</a:p>
          <a:p>
            <a:pPr lvl="2"/>
            <a:r>
              <a:rPr lang="en-US" sz="2800" dirty="0" smtClean="0"/>
              <a:t>Logged in SQL log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433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</a:p>
          <a:p>
            <a:pPr lvl="2"/>
            <a:r>
              <a:rPr lang="en-US" sz="2800" dirty="0" smtClean="0"/>
              <a:t>Logged in SQL log</a:t>
            </a:r>
          </a:p>
          <a:p>
            <a:pPr lvl="3"/>
            <a:r>
              <a:rPr lang="en-US" sz="2600" dirty="0" smtClean="0"/>
              <a:t>Real reason often not returned to client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551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</a:p>
          <a:p>
            <a:pPr lvl="2"/>
            <a:r>
              <a:rPr lang="en-US" sz="2800" dirty="0" smtClean="0"/>
              <a:t>Logged in SQL log</a:t>
            </a:r>
          </a:p>
          <a:p>
            <a:pPr lvl="3"/>
            <a:r>
              <a:rPr lang="en-US" sz="2600" dirty="0" smtClean="0"/>
              <a:t>Real reason often not returned to client</a:t>
            </a:r>
          </a:p>
          <a:p>
            <a:pPr lvl="2"/>
            <a:r>
              <a:rPr lang="en-US" sz="2800" dirty="0" smtClean="0"/>
              <a:t>State in error very important in troubleshooting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549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</a:p>
          <a:p>
            <a:pPr lvl="2"/>
            <a:r>
              <a:rPr lang="en-US" sz="2800" dirty="0" smtClean="0"/>
              <a:t>Logged in SQL log</a:t>
            </a:r>
          </a:p>
          <a:p>
            <a:pPr lvl="3"/>
            <a:r>
              <a:rPr lang="en-US" sz="2600" dirty="0" smtClean="0"/>
              <a:t>Real reason often not returned to client</a:t>
            </a:r>
          </a:p>
          <a:p>
            <a:pPr lvl="2"/>
            <a:r>
              <a:rPr lang="en-US" sz="2800" dirty="0" smtClean="0"/>
              <a:t>State in error very important in troubleshooting</a:t>
            </a:r>
          </a:p>
          <a:p>
            <a:pPr lvl="3"/>
            <a:r>
              <a:rPr lang="en-US" sz="2600" dirty="0" smtClean="0"/>
              <a:t>List of known causes for each state code maintained on Aaron Bertrand’s blog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282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failure</a:t>
            </a:r>
          </a:p>
          <a:p>
            <a:pPr lvl="1"/>
            <a:r>
              <a:rPr lang="en-US" sz="3200" dirty="0" smtClean="0"/>
              <a:t>18456 error</a:t>
            </a:r>
          </a:p>
          <a:p>
            <a:pPr lvl="2"/>
            <a:r>
              <a:rPr lang="en-US" sz="2800" dirty="0" smtClean="0"/>
              <a:t>Logged in SQL log</a:t>
            </a:r>
          </a:p>
          <a:p>
            <a:pPr lvl="3"/>
            <a:r>
              <a:rPr lang="en-US" sz="2600" dirty="0" smtClean="0"/>
              <a:t>Real reason often not returned to client</a:t>
            </a:r>
          </a:p>
          <a:p>
            <a:pPr lvl="2"/>
            <a:r>
              <a:rPr lang="en-US" sz="2800" smtClean="0"/>
              <a:t>State </a:t>
            </a:r>
            <a:r>
              <a:rPr lang="en-US" sz="2800" dirty="0" smtClean="0"/>
              <a:t>in error very important in troubleshooting</a:t>
            </a:r>
          </a:p>
          <a:p>
            <a:pPr lvl="3"/>
            <a:r>
              <a:rPr lang="en-US" sz="2600" dirty="0" smtClean="0"/>
              <a:t>List of known causes for each state code maintained on Aaron Bertrand’s blog</a:t>
            </a:r>
          </a:p>
          <a:p>
            <a:pPr lvl="3"/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sqlblog.com/blogs/aaron_bertrand/archive/2011/01/14/sql-server-v-next-denali-additional-states-for-error-18456.aspx</a:t>
            </a:r>
            <a:endParaRPr lang="en-US" sz="2600" dirty="0" smtClean="0"/>
          </a:p>
          <a:p>
            <a:pPr marL="1371600" lvl="3" indent="0">
              <a:buNone/>
            </a:pP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598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12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658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05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20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51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2100262"/>
            <a:ext cx="5044047" cy="18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8" y="2861422"/>
            <a:ext cx="4645398" cy="1213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562" y="3270856"/>
            <a:ext cx="3997109" cy="26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794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connections</a:t>
            </a:r>
          </a:p>
          <a:p>
            <a:pPr lvl="2"/>
            <a:r>
              <a:rPr lang="en-US" sz="2600" dirty="0" smtClean="0"/>
              <a:t>Worker thread exhaustion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281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</a:t>
            </a:r>
          </a:p>
          <a:p>
            <a:pPr lvl="2"/>
            <a:r>
              <a:rPr lang="en-US" sz="2600" dirty="0" smtClean="0"/>
              <a:t>Worker thread exhaustion</a:t>
            </a:r>
          </a:p>
          <a:p>
            <a:pPr lvl="3"/>
            <a:r>
              <a:rPr lang="en-US" sz="2400" dirty="0" smtClean="0"/>
              <a:t>More common with database mirroring or Availability Groups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028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</a:t>
            </a:r>
          </a:p>
          <a:p>
            <a:pPr lvl="2"/>
            <a:r>
              <a:rPr lang="en-US" sz="2600" dirty="0" smtClean="0"/>
              <a:t>Worker thread exhaustion</a:t>
            </a:r>
          </a:p>
          <a:p>
            <a:pPr lvl="3"/>
            <a:r>
              <a:rPr lang="en-US" sz="2400" dirty="0" smtClean="0"/>
              <a:t>More common with database mirroring or Availability Groups</a:t>
            </a:r>
            <a:endParaRPr lang="en-US" sz="2400" dirty="0"/>
          </a:p>
          <a:p>
            <a:pPr lvl="3"/>
            <a:r>
              <a:rPr lang="en-US" sz="2400" dirty="0"/>
              <a:t>Can increase worker threads if all other resource usage is </a:t>
            </a:r>
            <a:r>
              <a:rPr lang="en-US" sz="2400" dirty="0" smtClean="0"/>
              <a:t>low</a:t>
            </a:r>
            <a:endParaRPr lang="en-US" sz="26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47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45426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</a:t>
            </a:r>
          </a:p>
          <a:p>
            <a:pPr lvl="2"/>
            <a:r>
              <a:rPr lang="en-US" sz="2600" dirty="0" smtClean="0"/>
              <a:t>Worker thread exhaustion</a:t>
            </a:r>
          </a:p>
          <a:p>
            <a:pPr lvl="3"/>
            <a:r>
              <a:rPr lang="en-US" sz="2400" dirty="0" smtClean="0"/>
              <a:t>More common with database mirroring or Availability Groups</a:t>
            </a:r>
            <a:endParaRPr lang="en-US" sz="2400" dirty="0"/>
          </a:p>
          <a:p>
            <a:pPr lvl="3"/>
            <a:r>
              <a:rPr lang="en-US" sz="2400" dirty="0"/>
              <a:t>Can increase worker threads if all other resource usage is </a:t>
            </a:r>
            <a:r>
              <a:rPr lang="en-US" sz="2400" dirty="0" smtClean="0"/>
              <a:t>low</a:t>
            </a:r>
          </a:p>
          <a:p>
            <a:pPr lvl="2"/>
            <a:r>
              <a:rPr lang="en-US" sz="2600" dirty="0" smtClean="0"/>
              <a:t>Memory pressure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42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Resource contention</a:t>
            </a:r>
          </a:p>
          <a:p>
            <a:pPr lvl="2"/>
            <a:r>
              <a:rPr lang="en-US" sz="2800" dirty="0" smtClean="0"/>
              <a:t>CPU at or near 100%</a:t>
            </a:r>
          </a:p>
          <a:p>
            <a:pPr lvl="2"/>
            <a:r>
              <a:rPr lang="en-US" sz="2800" dirty="0" smtClean="0"/>
              <a:t>Connection limit hit</a:t>
            </a:r>
          </a:p>
          <a:p>
            <a:pPr lvl="3"/>
            <a:r>
              <a:rPr lang="en-US" sz="2400" dirty="0" smtClean="0"/>
              <a:t>Query </a:t>
            </a:r>
            <a:r>
              <a:rPr lang="en-US" sz="2400" dirty="0" err="1" smtClean="0"/>
              <a:t>sys.dm_exec_connections</a:t>
            </a:r>
            <a:endParaRPr lang="en-US" sz="2400" dirty="0"/>
          </a:p>
          <a:p>
            <a:pPr lvl="3"/>
            <a:r>
              <a:rPr lang="en-US" sz="2400" dirty="0" err="1" smtClean="0"/>
              <a:t>Connection_id</a:t>
            </a:r>
            <a:r>
              <a:rPr lang="en-US" sz="2400" dirty="0" smtClean="0"/>
              <a:t> is </a:t>
            </a:r>
            <a:r>
              <a:rPr lang="en-US" sz="2400" dirty="0" err="1" smtClean="0"/>
              <a:t>smallint</a:t>
            </a:r>
            <a:r>
              <a:rPr lang="en-US" sz="2400" dirty="0" smtClean="0"/>
              <a:t> = 32,767 max connection</a:t>
            </a:r>
          </a:p>
          <a:p>
            <a:pPr lvl="2"/>
            <a:r>
              <a:rPr lang="en-US" sz="2600" dirty="0" smtClean="0"/>
              <a:t>Worker thread exhaustion</a:t>
            </a:r>
          </a:p>
          <a:p>
            <a:pPr lvl="3"/>
            <a:r>
              <a:rPr lang="en-US" sz="2400" dirty="0" smtClean="0"/>
              <a:t>More common with database mirroring or Availability Groups</a:t>
            </a:r>
            <a:endParaRPr lang="en-US" sz="2400" dirty="0"/>
          </a:p>
          <a:p>
            <a:pPr lvl="3"/>
            <a:r>
              <a:rPr lang="en-US" sz="2400" dirty="0"/>
              <a:t>Can increase worker threads if all other resource usage is </a:t>
            </a:r>
            <a:r>
              <a:rPr lang="en-US" sz="2400" dirty="0" smtClean="0"/>
              <a:t>low</a:t>
            </a:r>
          </a:p>
          <a:p>
            <a:pPr lvl="2"/>
            <a:r>
              <a:rPr lang="en-US" sz="2600" dirty="0" smtClean="0"/>
              <a:t>Memory pressure</a:t>
            </a:r>
          </a:p>
          <a:p>
            <a:pPr lvl="3"/>
            <a:r>
              <a:rPr lang="en-US" sz="2400" dirty="0" smtClean="0"/>
              <a:t>Error that connection object couldn’t be created due to memory pressure</a:t>
            </a:r>
          </a:p>
        </p:txBody>
      </p:sp>
    </p:spTree>
    <p:extLst>
      <p:ext uri="{BB962C8B-B14F-4D97-AF65-F5344CB8AC3E}">
        <p14:creationId xmlns:p14="http://schemas.microsoft.com/office/powerpoint/2010/main" val="23897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Query connection count:</a:t>
            </a:r>
          </a:p>
          <a:p>
            <a:pPr marL="1371600" lvl="3" indent="0">
              <a:buNone/>
            </a:pP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-- Number of connections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FF00FF"/>
                </a:solidFill>
                <a:latin typeface="Consolas" panose="020B0609020204030204" pitchFamily="49" charset="0"/>
              </a:rPr>
              <a:t>count</a:t>
            </a:r>
            <a:r>
              <a:rPr lang="en-US" sz="1900" dirty="0">
                <a:solidFill>
                  <a:srgbClr val="808080"/>
                </a:solidFill>
                <a:latin typeface="Consolas" panose="020B0609020204030204" pitchFamily="49" charset="0"/>
              </a:rPr>
              <a:t>(*)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Connections</a:t>
            </a:r>
          </a:p>
          <a:p>
            <a:pPr marL="1371600" lvl="3" indent="0">
              <a:buNone/>
            </a:pP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9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>
                <a:solidFill>
                  <a:srgbClr val="00FF00"/>
                </a:solidFill>
                <a:latin typeface="Consolas" panose="020B0609020204030204" pitchFamily="49" charset="0"/>
              </a:rPr>
              <a:t>dm_exec_connections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endParaRPr lang="en-US" sz="1900" dirty="0"/>
          </a:p>
          <a:p>
            <a:r>
              <a:rPr lang="en-US" sz="3000" dirty="0" smtClean="0">
                <a:latin typeface="Consolas" panose="020B0609020204030204" pitchFamily="49" charset="0"/>
              </a:rPr>
              <a:t>Query thread usage: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Threads by CPU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cpu_id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CPUID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count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(*)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Threads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dm_os_threads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Inner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Join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dm_os_schedulers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</a:t>
            </a:r>
          </a:p>
          <a:p>
            <a:pPr marL="1371600" lvl="3" indent="0"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scheduler_address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scheduler_address</a:t>
            </a:r>
            <a:endParaRPr lang="en-US" sz="1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Group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cpu_id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endParaRPr lang="en-US" sz="1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endParaRPr lang="en-US" sz="1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-- Threads by NUMA Nodes</a:t>
            </a:r>
            <a:endParaRPr lang="en-US" sz="1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parent_node_id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NUMANode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count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(*)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Threads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dm_os_threads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</a:t>
            </a: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Inner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Join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FF00"/>
                </a:solidFill>
                <a:latin typeface="Consolas" panose="020B0609020204030204" pitchFamily="49" charset="0"/>
              </a:rPr>
              <a:t>dm_os_schedulers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</a:t>
            </a:r>
          </a:p>
          <a:p>
            <a:pPr marL="1371600" lvl="3" indent="0"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scheduler_address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scheduler_address</a:t>
            </a:r>
            <a:endParaRPr lang="en-US" sz="1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1600" lvl="3" indent="0">
              <a:buNone/>
            </a:pP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Group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parent_node_id</a:t>
            </a:r>
            <a:r>
              <a:rPr lang="en-US" sz="1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endParaRPr lang="en-US" sz="19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1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23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85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65" y="2100262"/>
            <a:ext cx="5044047" cy="18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38" y="2861422"/>
            <a:ext cx="4645398" cy="1213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62" y="3270856"/>
            <a:ext cx="3997109" cy="2608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470" y="3301865"/>
            <a:ext cx="5667095" cy="257707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592784"/>
              </p:ext>
            </p:extLst>
          </p:nvPr>
        </p:nvGraphicFramePr>
        <p:xfrm>
          <a:off x="98425" y="98425"/>
          <a:ext cx="14176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8" imgW="1418040" imgH="487440" progId="Package">
                  <p:embed/>
                </p:oleObj>
              </mc:Choice>
              <mc:Fallback>
                <p:oleObj name="Packager Shell Object" showAsIcon="1" r:id="rId8" imgW="1418040" imgH="487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4176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8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</a:p>
          <a:p>
            <a:pPr lvl="1"/>
            <a:r>
              <a:rPr lang="en-US" sz="3200" dirty="0" smtClean="0"/>
              <a:t>If not logged in SQL log or ring buffer, the connection attempt never reached SQL Server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9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</a:p>
          <a:p>
            <a:pPr lvl="1"/>
            <a:r>
              <a:rPr lang="en-US" sz="3200" dirty="0" smtClean="0"/>
              <a:t>If not logged in SQL log or ring buffer, the connection attempt never reached SQL Server</a:t>
            </a:r>
          </a:p>
          <a:p>
            <a:pPr lvl="2"/>
            <a:r>
              <a:rPr lang="en-US" sz="2800" dirty="0" smtClean="0"/>
              <a:t>See Server not reachable section covered earlier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380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</a:p>
          <a:p>
            <a:pPr lvl="1"/>
            <a:r>
              <a:rPr lang="en-US" sz="3200" dirty="0" smtClean="0"/>
              <a:t>If not logged in SQL log or ring buffer, the connection attempt never reached SQL Server</a:t>
            </a:r>
          </a:p>
          <a:p>
            <a:pPr lvl="2"/>
            <a:r>
              <a:rPr lang="en-US" sz="2800" dirty="0" smtClean="0"/>
              <a:t>See Server not reachable section covered earlier</a:t>
            </a:r>
          </a:p>
          <a:p>
            <a:pPr lvl="1"/>
            <a:r>
              <a:rPr lang="en-US" sz="3200" dirty="0" smtClean="0"/>
              <a:t>Query </a:t>
            </a:r>
            <a:r>
              <a:rPr lang="en-US" sz="3200" dirty="0" err="1" smtClean="0"/>
              <a:t>sys.dm_os_ring_buffers</a:t>
            </a:r>
            <a:r>
              <a:rPr lang="en-US" sz="3200" dirty="0" smtClean="0"/>
              <a:t> where </a:t>
            </a:r>
            <a:r>
              <a:rPr lang="en-US" sz="3200" dirty="0" err="1" smtClean="0"/>
              <a:t>ring_buffer_type</a:t>
            </a:r>
            <a:r>
              <a:rPr lang="en-US" sz="3200" dirty="0" smtClean="0"/>
              <a:t> = RING_BUFFER_CONNECTIVITY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13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</a:p>
          <a:p>
            <a:pPr lvl="1"/>
            <a:r>
              <a:rPr lang="en-US" sz="3200" dirty="0" smtClean="0"/>
              <a:t>If not logged in SQL log or ring buffer, the connection attempt never reached SQL Server</a:t>
            </a:r>
          </a:p>
          <a:p>
            <a:pPr lvl="2"/>
            <a:r>
              <a:rPr lang="en-US" sz="2800" dirty="0" smtClean="0"/>
              <a:t>See Server not reachable section covered earlier</a:t>
            </a:r>
          </a:p>
          <a:p>
            <a:pPr lvl="1"/>
            <a:r>
              <a:rPr lang="en-US" sz="3200" dirty="0" smtClean="0"/>
              <a:t>Query </a:t>
            </a:r>
            <a:r>
              <a:rPr lang="en-US" sz="3200" dirty="0" err="1" smtClean="0"/>
              <a:t>sys.dm_os_ring_buffers</a:t>
            </a:r>
            <a:r>
              <a:rPr lang="en-US" sz="3200" dirty="0" smtClean="0"/>
              <a:t> where </a:t>
            </a:r>
            <a:r>
              <a:rPr lang="en-US" sz="3200" dirty="0" err="1" smtClean="0"/>
              <a:t>ring_buffer_type</a:t>
            </a:r>
            <a:r>
              <a:rPr lang="en-US" sz="3200" dirty="0" smtClean="0"/>
              <a:t> = RING_BUFFER_CONNECTIVITY</a:t>
            </a:r>
          </a:p>
          <a:p>
            <a:pPr lvl="2"/>
            <a:r>
              <a:rPr lang="en-US" sz="2800" dirty="0" smtClean="0"/>
              <a:t>Download from </a:t>
            </a:r>
            <a:r>
              <a:rPr lang="en-US" sz="2800" dirty="0" err="1" smtClean="0"/>
              <a:t>pastebin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pastebin.com/epSp2yUD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219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1905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Connection timeout</a:t>
            </a:r>
          </a:p>
          <a:p>
            <a:pPr lvl="1"/>
            <a:r>
              <a:rPr lang="en-US" sz="3200" dirty="0" smtClean="0"/>
              <a:t>Used to be logged in the SQL log</a:t>
            </a:r>
          </a:p>
          <a:p>
            <a:pPr lvl="1"/>
            <a:r>
              <a:rPr lang="en-US" sz="3200" dirty="0" smtClean="0"/>
              <a:t>Current versions: logged in the ring buffer instead of log</a:t>
            </a:r>
          </a:p>
          <a:p>
            <a:pPr lvl="1"/>
            <a:r>
              <a:rPr lang="en-US" sz="3200" dirty="0" smtClean="0"/>
              <a:t>If not logged in SQL log or ring buffer, the connection attempt never reached SQL Server</a:t>
            </a:r>
          </a:p>
          <a:p>
            <a:pPr lvl="2"/>
            <a:r>
              <a:rPr lang="en-US" sz="2800" dirty="0" smtClean="0"/>
              <a:t>See Server not reachable section covered earlier</a:t>
            </a:r>
          </a:p>
          <a:p>
            <a:pPr lvl="1"/>
            <a:r>
              <a:rPr lang="en-US" sz="3200" dirty="0" smtClean="0"/>
              <a:t>Query </a:t>
            </a:r>
            <a:r>
              <a:rPr lang="en-US" sz="3200" dirty="0" err="1" smtClean="0"/>
              <a:t>sys.dm_os_ring_buffers</a:t>
            </a:r>
            <a:r>
              <a:rPr lang="en-US" sz="3200" dirty="0" smtClean="0"/>
              <a:t> where </a:t>
            </a:r>
            <a:r>
              <a:rPr lang="en-US" sz="3200" dirty="0" err="1" smtClean="0"/>
              <a:t>ring_buffer_type</a:t>
            </a:r>
            <a:r>
              <a:rPr lang="en-US" sz="3200" dirty="0" smtClean="0"/>
              <a:t> = RING_BUFFER_CONNECTIVITY</a:t>
            </a:r>
          </a:p>
          <a:p>
            <a:pPr lvl="2"/>
            <a:r>
              <a:rPr lang="en-US" sz="2800" dirty="0" smtClean="0"/>
              <a:t>Download from </a:t>
            </a:r>
            <a:r>
              <a:rPr lang="en-US" sz="2800" dirty="0" err="1" smtClean="0"/>
              <a:t>pastebin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pastebin.com/epSp2yUD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69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5400" dirty="0"/>
              <a:t>Thank you for attending!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My blog: </a:t>
            </a:r>
            <a:r>
              <a:rPr lang="en-US" sz="2400" dirty="0">
                <a:hlinkClick r:id="rId2"/>
              </a:rPr>
              <a:t>www.sqlsoldier.com</a:t>
            </a:r>
            <a:endParaRPr lang="en-US" sz="2400" dirty="0"/>
          </a:p>
          <a:p>
            <a:pPr lvl="1"/>
            <a:r>
              <a:rPr lang="en-US" sz="2400" dirty="0"/>
              <a:t>Twitter: </a:t>
            </a:r>
            <a:r>
              <a:rPr lang="en-US" sz="2400" dirty="0" smtClean="0">
                <a:hlinkClick r:id="rId3"/>
              </a:rPr>
              <a:t>@</a:t>
            </a:r>
            <a:r>
              <a:rPr lang="en-US" sz="2400" dirty="0" err="1" smtClean="0">
                <a:hlinkClick r:id="rId3"/>
              </a:rPr>
              <a:t>SQLSoldier</a:t>
            </a:r>
            <a:endParaRPr lang="en-US" sz="2400" dirty="0" smtClean="0"/>
          </a:p>
          <a:p>
            <a:pPr lvl="1"/>
            <a:r>
              <a:rPr lang="en-US" dirty="0" smtClean="0"/>
              <a:t>SQL Server Best Practices: </a:t>
            </a:r>
            <a:r>
              <a:rPr lang="en-US" dirty="0" smtClean="0">
                <a:hlinkClick r:id="rId4"/>
              </a:rPr>
              <a:t>sqlbp.com</a:t>
            </a:r>
            <a:endParaRPr lang="en-US" dirty="0"/>
          </a:p>
          <a:p>
            <a:pPr lvl="1"/>
            <a:r>
              <a:rPr lang="en-US" sz="2400" dirty="0" smtClean="0"/>
              <a:t>SQLBP Twitter: </a:t>
            </a:r>
            <a:r>
              <a:rPr lang="en-US" sz="2400" dirty="0" smtClean="0">
                <a:hlinkClick r:id="rId5"/>
              </a:rPr>
              <a:t>@</a:t>
            </a:r>
            <a:r>
              <a:rPr lang="en-US" sz="2400" dirty="0" err="1" smtClean="0">
                <a:hlinkClick r:id="rId5"/>
              </a:rPr>
              <a:t>SQLBestPractice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47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SQL Server Connection Issues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4" y="1439115"/>
            <a:ext cx="333375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65" y="2100262"/>
            <a:ext cx="5044047" cy="18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38" y="2861422"/>
            <a:ext cx="4645398" cy="1213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62" y="3270856"/>
            <a:ext cx="3997109" cy="2608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470" y="3301865"/>
            <a:ext cx="5667095" cy="257707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8425" y="98425"/>
          <a:ext cx="14176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8" imgW="1418040" imgH="487440" progId="Package">
                  <p:embed/>
                </p:oleObj>
              </mc:Choice>
              <mc:Fallback>
                <p:oleObj name="Packager Shell Object" showAsIcon="1" r:id="rId8" imgW="1418040" imgH="487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4176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6703" y="2525951"/>
            <a:ext cx="6858594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C0DB10F-C238-4C7A-82A7-2D00338A6B63}" vid="{731072A3-E448-40C9-AB69-AE07FD3F0C51}"/>
    </a:ext>
  </a:extLst>
</a:theme>
</file>

<file path=ppt/theme/theme2.xml><?xml version="1.0" encoding="utf-8"?>
<a:theme xmlns:a="http://schemas.openxmlformats.org/drawingml/2006/main" name="IDERA_MsSQLtips_April">
  <a:themeElements>
    <a:clrScheme name="IDERA_2016">
      <a:dk1>
        <a:srgbClr val="716558"/>
      </a:dk1>
      <a:lt1>
        <a:srgbClr val="FFFFFF"/>
      </a:lt1>
      <a:dk2>
        <a:srgbClr val="282828"/>
      </a:dk2>
      <a:lt2>
        <a:srgbClr val="FFFFFF"/>
      </a:lt2>
      <a:accent1>
        <a:srgbClr val="8CC63E"/>
      </a:accent1>
      <a:accent2>
        <a:srgbClr val="00A5DB"/>
      </a:accent2>
      <a:accent3>
        <a:srgbClr val="F5851F"/>
      </a:accent3>
      <a:accent4>
        <a:srgbClr val="006089"/>
      </a:accent4>
      <a:accent5>
        <a:srgbClr val="9BD5E5"/>
      </a:accent5>
      <a:accent6>
        <a:srgbClr val="FFC519"/>
      </a:accent6>
      <a:hlink>
        <a:srgbClr val="8CC63E"/>
      </a:hlink>
      <a:folHlink>
        <a:srgbClr val="969696"/>
      </a:folHlink>
    </a:clrScheme>
    <a:fontScheme name="IDERA Compatibl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8B1EAE8-A422-474D-8E97-D892F2FFC5C6}" vid="{BF827CF0-D687-49AD-969C-27D59EB694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mssql2014_template4</Template>
  <TotalTime>1082</TotalTime>
  <Words>2682</Words>
  <Application>Microsoft Office PowerPoint</Application>
  <PresentationFormat>Widescreen</PresentationFormat>
  <Paragraphs>518</Paragraphs>
  <Slides>85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Arial</vt:lpstr>
      <vt:lpstr>Calibri</vt:lpstr>
      <vt:lpstr>Calibri Light</vt:lpstr>
      <vt:lpstr>Consolas</vt:lpstr>
      <vt:lpstr>Franklin Gothic Book</vt:lpstr>
      <vt:lpstr>Franklin Gothic Medium</vt:lpstr>
      <vt:lpstr>Proxima Nova</vt:lpstr>
      <vt:lpstr>Wingdings</vt:lpstr>
      <vt:lpstr>Office Theme</vt:lpstr>
      <vt:lpstr>IDERA_MsSQLtips_April</vt:lpstr>
      <vt:lpstr>Package</vt:lpstr>
      <vt:lpstr>Troubleshooting SQL Server Connection Issues</vt:lpstr>
      <vt:lpstr>DB PowerStudio Maximize Database Performance, Visibility, and Insight</vt:lpstr>
      <vt:lpstr>PowerPoint Presentation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Troubleshooting SQL Server Connection Issues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JeremyK</dc:creator>
  <cp:lastModifiedBy>Robert Davis</cp:lastModifiedBy>
  <cp:revision>32</cp:revision>
  <dcterms:created xsi:type="dcterms:W3CDTF">2014-08-04T22:04:29Z</dcterms:created>
  <dcterms:modified xsi:type="dcterms:W3CDTF">2017-11-09T21:04:26Z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CED9BDE6-FC3F-4F89-94EC-028079E84071</vt:lpwstr>
  </property>
  <property fmtid="{D5CDD505-2E9C-101B-9397-08002B2CF9AE}" pid="3" name="ArticulatePath">
    <vt:lpwstr>Presentation2</vt:lpwstr>
  </property>
</Properties>
</file>